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09FD6F-BBF8-4C58-8FF4-691A96B34423}">
  <a:tblStyle styleId="{8A09FD6F-BBF8-4C58-8FF4-691A96B34423}"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3E7FB"/>
          </a:solidFill>
        </a:fill>
      </a:tcStyle>
    </a:wholeTbl>
    <a:band1H>
      <a:tcTxStyle/>
      <a:tcStyle>
        <a:fill>
          <a:solidFill>
            <a:srgbClr val="E6CBF6"/>
          </a:solidFill>
        </a:fill>
      </a:tcStyle>
    </a:band1H>
    <a:band2H>
      <a:tcTxStyle/>
    </a:band2H>
    <a:band1V>
      <a:tcTxStyle/>
      <a:tcStyle>
        <a:fill>
          <a:solidFill>
            <a:srgbClr val="E6CBF6"/>
          </a:solidFill>
        </a:fill>
      </a:tcStyle>
    </a:band1V>
    <a:band2V>
      <a:tcTxStyle/>
    </a:band2V>
    <a:lastCol>
      <a:tcTxStyle b="on" i="off">
        <a:font>
          <a:latin typeface="Calibri"/>
          <a:ea typeface="Calibri"/>
          <a:cs typeface="Calibri"/>
        </a:font>
        <a:schemeClr val="lt1"/>
      </a:tcTxStyle>
      <a:tcStyle>
        <a:fill>
          <a:solidFill>
            <a:schemeClr val="accent5"/>
          </a:solidFill>
        </a:fill>
      </a:tcStyle>
    </a:lastCol>
    <a:firstCol>
      <a:tcTxStyle b="on" i="off">
        <a:font>
          <a:latin typeface="Calibri"/>
          <a:ea typeface="Calibri"/>
          <a:cs typeface="Calibri"/>
        </a:font>
        <a:schemeClr val="lt1"/>
      </a:tcTxStyle>
      <a:tcStyle>
        <a:fill>
          <a:solidFill>
            <a:schemeClr val="accent5"/>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5"/>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5"/>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schemas.openxmlformats.org/officeDocument/2006/relationships/slide" Target="slides/slide89.xml"/><Relationship Id="rId50" Type="http://schemas.openxmlformats.org/officeDocument/2006/relationships/slide" Target="slides/slide44.xml"/><Relationship Id="rId94" Type="http://schemas.openxmlformats.org/officeDocument/2006/relationships/slide" Target="slides/slide88.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D28888"/>
              </a:buClr>
              <a:buSzPts val="2400"/>
              <a:buNone/>
              <a:defRPr sz="2400">
                <a:solidFill>
                  <a:srgbClr val="D28888"/>
                </a:solidFill>
              </a:defRPr>
            </a:lvl1pPr>
            <a:lvl2pPr indent="-228600" lvl="1" marL="914400" algn="l">
              <a:lnSpc>
                <a:spcPct val="90000"/>
              </a:lnSpc>
              <a:spcBef>
                <a:spcPts val="500"/>
              </a:spcBef>
              <a:spcAft>
                <a:spcPts val="0"/>
              </a:spcAft>
              <a:buClr>
                <a:srgbClr val="D28888"/>
              </a:buClr>
              <a:buSzPts val="2000"/>
              <a:buNone/>
              <a:defRPr sz="2000">
                <a:solidFill>
                  <a:srgbClr val="D28888"/>
                </a:solidFill>
              </a:defRPr>
            </a:lvl2pPr>
            <a:lvl3pPr indent="-228600" lvl="2" marL="1371600" algn="l">
              <a:lnSpc>
                <a:spcPct val="90000"/>
              </a:lnSpc>
              <a:spcBef>
                <a:spcPts val="500"/>
              </a:spcBef>
              <a:spcAft>
                <a:spcPts val="0"/>
              </a:spcAft>
              <a:buClr>
                <a:srgbClr val="D28888"/>
              </a:buClr>
              <a:buSzPts val="1800"/>
              <a:buNone/>
              <a:defRPr sz="1800">
                <a:solidFill>
                  <a:srgbClr val="D28888"/>
                </a:solidFill>
              </a:defRPr>
            </a:lvl3pPr>
            <a:lvl4pPr indent="-228600" lvl="3" marL="1828800" algn="l">
              <a:lnSpc>
                <a:spcPct val="90000"/>
              </a:lnSpc>
              <a:spcBef>
                <a:spcPts val="500"/>
              </a:spcBef>
              <a:spcAft>
                <a:spcPts val="0"/>
              </a:spcAft>
              <a:buClr>
                <a:srgbClr val="D28888"/>
              </a:buClr>
              <a:buSzPts val="1600"/>
              <a:buNone/>
              <a:defRPr sz="1600">
                <a:solidFill>
                  <a:srgbClr val="D28888"/>
                </a:solidFill>
              </a:defRPr>
            </a:lvl4pPr>
            <a:lvl5pPr indent="-228600" lvl="4" marL="2286000" algn="l">
              <a:lnSpc>
                <a:spcPct val="90000"/>
              </a:lnSpc>
              <a:spcBef>
                <a:spcPts val="500"/>
              </a:spcBef>
              <a:spcAft>
                <a:spcPts val="0"/>
              </a:spcAft>
              <a:buClr>
                <a:srgbClr val="D28888"/>
              </a:buClr>
              <a:buSzPts val="1600"/>
              <a:buNone/>
              <a:defRPr sz="1600">
                <a:solidFill>
                  <a:srgbClr val="D28888"/>
                </a:solidFill>
              </a:defRPr>
            </a:lvl5pPr>
            <a:lvl6pPr indent="-228600" lvl="5" marL="2743200" algn="l">
              <a:lnSpc>
                <a:spcPct val="90000"/>
              </a:lnSpc>
              <a:spcBef>
                <a:spcPts val="500"/>
              </a:spcBef>
              <a:spcAft>
                <a:spcPts val="0"/>
              </a:spcAft>
              <a:buClr>
                <a:srgbClr val="D28888"/>
              </a:buClr>
              <a:buSzPts val="1600"/>
              <a:buNone/>
              <a:defRPr sz="1600">
                <a:solidFill>
                  <a:srgbClr val="D28888"/>
                </a:solidFill>
              </a:defRPr>
            </a:lvl6pPr>
            <a:lvl7pPr indent="-228600" lvl="6" marL="3200400" algn="l">
              <a:lnSpc>
                <a:spcPct val="90000"/>
              </a:lnSpc>
              <a:spcBef>
                <a:spcPts val="500"/>
              </a:spcBef>
              <a:spcAft>
                <a:spcPts val="0"/>
              </a:spcAft>
              <a:buClr>
                <a:srgbClr val="D28888"/>
              </a:buClr>
              <a:buSzPts val="1600"/>
              <a:buNone/>
              <a:defRPr sz="1600">
                <a:solidFill>
                  <a:srgbClr val="D28888"/>
                </a:solidFill>
              </a:defRPr>
            </a:lvl7pPr>
            <a:lvl8pPr indent="-228600" lvl="7" marL="3657600" algn="l">
              <a:lnSpc>
                <a:spcPct val="90000"/>
              </a:lnSpc>
              <a:spcBef>
                <a:spcPts val="500"/>
              </a:spcBef>
              <a:spcAft>
                <a:spcPts val="0"/>
              </a:spcAft>
              <a:buClr>
                <a:srgbClr val="D28888"/>
              </a:buClr>
              <a:buSzPts val="1600"/>
              <a:buNone/>
              <a:defRPr sz="1600">
                <a:solidFill>
                  <a:srgbClr val="D28888"/>
                </a:solidFill>
              </a:defRPr>
            </a:lvl8pPr>
            <a:lvl9pPr indent="-228600" lvl="8" marL="4114800" algn="l">
              <a:lnSpc>
                <a:spcPct val="90000"/>
              </a:lnSpc>
              <a:spcBef>
                <a:spcPts val="500"/>
              </a:spcBef>
              <a:spcAft>
                <a:spcPts val="0"/>
              </a:spcAft>
              <a:buClr>
                <a:srgbClr val="D28888"/>
              </a:buClr>
              <a:buSzPts val="1600"/>
              <a:buNone/>
              <a:defRPr sz="1600">
                <a:solidFill>
                  <a:srgbClr val="D2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D2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D2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D28888"/>
                </a:solidFill>
                <a:latin typeface="Calibri"/>
                <a:ea typeface="Calibri"/>
                <a:cs typeface="Calibri"/>
                <a:sym typeface="Calibri"/>
              </a:defRPr>
            </a:lvl1pPr>
            <a:lvl2pPr indent="0" lvl="1" marL="0" marR="0" rtl="0" algn="r">
              <a:spcBef>
                <a:spcPts val="0"/>
              </a:spcBef>
              <a:buNone/>
              <a:defRPr b="0" i="0" sz="1200" u="none" cap="none" strike="noStrike">
                <a:solidFill>
                  <a:srgbClr val="D28888"/>
                </a:solidFill>
                <a:latin typeface="Calibri"/>
                <a:ea typeface="Calibri"/>
                <a:cs typeface="Calibri"/>
                <a:sym typeface="Calibri"/>
              </a:defRPr>
            </a:lvl2pPr>
            <a:lvl3pPr indent="0" lvl="2" marL="0" marR="0" rtl="0" algn="r">
              <a:spcBef>
                <a:spcPts val="0"/>
              </a:spcBef>
              <a:buNone/>
              <a:defRPr b="0" i="0" sz="1200" u="none" cap="none" strike="noStrike">
                <a:solidFill>
                  <a:srgbClr val="D28888"/>
                </a:solidFill>
                <a:latin typeface="Calibri"/>
                <a:ea typeface="Calibri"/>
                <a:cs typeface="Calibri"/>
                <a:sym typeface="Calibri"/>
              </a:defRPr>
            </a:lvl3pPr>
            <a:lvl4pPr indent="0" lvl="3" marL="0" marR="0" rtl="0" algn="r">
              <a:spcBef>
                <a:spcPts val="0"/>
              </a:spcBef>
              <a:buNone/>
              <a:defRPr b="0" i="0" sz="1200" u="none" cap="none" strike="noStrike">
                <a:solidFill>
                  <a:srgbClr val="D28888"/>
                </a:solidFill>
                <a:latin typeface="Calibri"/>
                <a:ea typeface="Calibri"/>
                <a:cs typeface="Calibri"/>
                <a:sym typeface="Calibri"/>
              </a:defRPr>
            </a:lvl4pPr>
            <a:lvl5pPr indent="0" lvl="4" marL="0" marR="0" rtl="0" algn="r">
              <a:spcBef>
                <a:spcPts val="0"/>
              </a:spcBef>
              <a:buNone/>
              <a:defRPr b="0" i="0" sz="1200" u="none" cap="none" strike="noStrike">
                <a:solidFill>
                  <a:srgbClr val="D28888"/>
                </a:solidFill>
                <a:latin typeface="Calibri"/>
                <a:ea typeface="Calibri"/>
                <a:cs typeface="Calibri"/>
                <a:sym typeface="Calibri"/>
              </a:defRPr>
            </a:lvl5pPr>
            <a:lvl6pPr indent="0" lvl="5" marL="0" marR="0" rtl="0" algn="r">
              <a:spcBef>
                <a:spcPts val="0"/>
              </a:spcBef>
              <a:buNone/>
              <a:defRPr b="0" i="0" sz="1200" u="none" cap="none" strike="noStrike">
                <a:solidFill>
                  <a:srgbClr val="D28888"/>
                </a:solidFill>
                <a:latin typeface="Calibri"/>
                <a:ea typeface="Calibri"/>
                <a:cs typeface="Calibri"/>
                <a:sym typeface="Calibri"/>
              </a:defRPr>
            </a:lvl6pPr>
            <a:lvl7pPr indent="0" lvl="6" marL="0" marR="0" rtl="0" algn="r">
              <a:spcBef>
                <a:spcPts val="0"/>
              </a:spcBef>
              <a:buNone/>
              <a:defRPr b="0" i="0" sz="1200" u="none" cap="none" strike="noStrike">
                <a:solidFill>
                  <a:srgbClr val="D28888"/>
                </a:solidFill>
                <a:latin typeface="Calibri"/>
                <a:ea typeface="Calibri"/>
                <a:cs typeface="Calibri"/>
                <a:sym typeface="Calibri"/>
              </a:defRPr>
            </a:lvl7pPr>
            <a:lvl8pPr indent="0" lvl="7" marL="0" marR="0" rtl="0" algn="r">
              <a:spcBef>
                <a:spcPts val="0"/>
              </a:spcBef>
              <a:buNone/>
              <a:defRPr b="0" i="0" sz="1200" u="none" cap="none" strike="noStrike">
                <a:solidFill>
                  <a:srgbClr val="D28888"/>
                </a:solidFill>
                <a:latin typeface="Calibri"/>
                <a:ea typeface="Calibri"/>
                <a:cs typeface="Calibri"/>
                <a:sym typeface="Calibri"/>
              </a:defRPr>
            </a:lvl8pPr>
            <a:lvl9pPr indent="0" lvl="8" marL="0" marR="0" rtl="0" algn="r">
              <a:spcBef>
                <a:spcPts val="0"/>
              </a:spcBef>
              <a:buNone/>
              <a:defRPr b="0" i="0" sz="1200" u="none" cap="none" strike="noStrike">
                <a:solidFill>
                  <a:srgbClr val="D2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data-flair.training/blogs/aws-tutorial/" TargetMode="External"/><Relationship Id="rId4" Type="http://schemas.openxmlformats.org/officeDocument/2006/relationships/hyperlink" Target="https://data-flair.training/blogs/salesforce-tutoria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data-flair.training/blogs/what-is-public-cloud/" TargetMode="Externa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hyperlink" Target="https://data-flair.training/blogs/cloud-security/" TargetMode="Externa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8.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6.png"/><Relationship Id="rId4" Type="http://schemas.openxmlformats.org/officeDocument/2006/relationships/image" Target="../media/image32.png"/><Relationship Id="rId11" Type="http://schemas.openxmlformats.org/officeDocument/2006/relationships/image" Target="../media/image41.png"/><Relationship Id="rId10" Type="http://schemas.openxmlformats.org/officeDocument/2006/relationships/image" Target="../media/image42.png"/><Relationship Id="rId9" Type="http://schemas.openxmlformats.org/officeDocument/2006/relationships/image" Target="../media/image43.png"/><Relationship Id="rId5" Type="http://schemas.openxmlformats.org/officeDocument/2006/relationships/image" Target="../media/image31.png"/><Relationship Id="rId6" Type="http://schemas.openxmlformats.org/officeDocument/2006/relationships/image" Target="../media/image29.png"/><Relationship Id="rId7" Type="http://schemas.openxmlformats.org/officeDocument/2006/relationships/image" Target="../media/image39.png"/><Relationship Id="rId8"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5.png"/><Relationship Id="rId4" Type="http://schemas.openxmlformats.org/officeDocument/2006/relationships/image" Target="../media/image46.png"/><Relationship Id="rId10" Type="http://schemas.openxmlformats.org/officeDocument/2006/relationships/image" Target="../media/image54.png"/><Relationship Id="rId9" Type="http://schemas.openxmlformats.org/officeDocument/2006/relationships/image" Target="../media/image48.png"/><Relationship Id="rId5" Type="http://schemas.openxmlformats.org/officeDocument/2006/relationships/image" Target="../media/image44.png"/><Relationship Id="rId6" Type="http://schemas.openxmlformats.org/officeDocument/2006/relationships/image" Target="../media/image59.png"/><Relationship Id="rId7" Type="http://schemas.openxmlformats.org/officeDocument/2006/relationships/image" Target="../media/image55.png"/><Relationship Id="rId8"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3.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2.png"/><Relationship Id="rId4" Type="http://schemas.openxmlformats.org/officeDocument/2006/relationships/image" Target="../media/image56.png"/><Relationship Id="rId5"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7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68.png"/><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7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73.png"/><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72.png"/><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7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7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8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8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7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3F40"/>
              </a:buClr>
              <a:buSzPts val="3600"/>
              <a:buFont typeface="Cambria"/>
              <a:buNone/>
            </a:pPr>
            <a:r>
              <a:rPr b="1" lang="en-IN" sz="3600" u="sng">
                <a:solidFill>
                  <a:srgbClr val="FF3F40"/>
                </a:solidFill>
                <a:latin typeface="Cambria"/>
                <a:ea typeface="Cambria"/>
                <a:cs typeface="Cambria"/>
                <a:sym typeface="Cambria"/>
              </a:rPr>
              <a:t>Course Name :Cloud Computing Lab(CSL803)</a:t>
            </a:r>
            <a:endParaRPr b="1" sz="3600" u="sng">
              <a:solidFill>
                <a:srgbClr val="FF3F40"/>
              </a:solidFill>
              <a:latin typeface="Cambria"/>
              <a:ea typeface="Cambria"/>
              <a:cs typeface="Cambria"/>
              <a:sym typeface="Cambria"/>
            </a:endParaRPr>
          </a:p>
        </p:txBody>
      </p:sp>
      <p:sp>
        <p:nvSpPr>
          <p:cNvPr id="89" name="Google Shape;89;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chemeClr val="dk1"/>
              </a:buClr>
              <a:buSzPct val="100000"/>
              <a:buNone/>
            </a:pPr>
            <a:r>
              <a:t/>
            </a:r>
            <a:endParaRPr b="1">
              <a:latin typeface="Cambria"/>
              <a:ea typeface="Cambria"/>
              <a:cs typeface="Cambria"/>
              <a:sym typeface="Cambria"/>
            </a:endParaRPr>
          </a:p>
          <a:p>
            <a:pPr indent="0" lvl="0" marL="0" rtl="0" algn="l">
              <a:lnSpc>
                <a:spcPct val="90000"/>
              </a:lnSpc>
              <a:spcBef>
                <a:spcPts val="1000"/>
              </a:spcBef>
              <a:spcAft>
                <a:spcPts val="0"/>
              </a:spcAft>
              <a:buClr>
                <a:schemeClr val="dk1"/>
              </a:buClr>
              <a:buSzPct val="100000"/>
              <a:buNone/>
            </a:pPr>
            <a:r>
              <a:t/>
            </a:r>
            <a:endParaRPr b="1">
              <a:solidFill>
                <a:schemeClr val="accent1"/>
              </a:solidFill>
              <a:latin typeface="Cambria"/>
              <a:ea typeface="Cambria"/>
              <a:cs typeface="Cambria"/>
              <a:sym typeface="Cambria"/>
            </a:endParaRPr>
          </a:p>
          <a:p>
            <a:pPr indent="0" lvl="0" marL="0" rtl="0" algn="l">
              <a:lnSpc>
                <a:spcPct val="90000"/>
              </a:lnSpc>
              <a:spcBef>
                <a:spcPts val="1000"/>
              </a:spcBef>
              <a:spcAft>
                <a:spcPts val="0"/>
              </a:spcAft>
              <a:buClr>
                <a:schemeClr val="accent1"/>
              </a:buClr>
              <a:buSzPct val="100000"/>
              <a:buNone/>
            </a:pPr>
            <a:r>
              <a:rPr b="1" lang="en-IN">
                <a:solidFill>
                  <a:schemeClr val="accent1"/>
                </a:solidFill>
                <a:latin typeface="Cambria"/>
                <a:ea typeface="Cambria"/>
                <a:cs typeface="Cambria"/>
                <a:sym typeface="Cambria"/>
              </a:rPr>
              <a:t>Department: Computer Engineering</a:t>
            </a:r>
            <a:endParaRPr/>
          </a:p>
          <a:p>
            <a:pPr indent="0" lvl="0" marL="0" rtl="0" algn="l">
              <a:lnSpc>
                <a:spcPct val="90000"/>
              </a:lnSpc>
              <a:spcBef>
                <a:spcPts val="1000"/>
              </a:spcBef>
              <a:spcAft>
                <a:spcPts val="0"/>
              </a:spcAft>
              <a:buClr>
                <a:schemeClr val="dk1"/>
              </a:buClr>
              <a:buSzPct val="100000"/>
              <a:buNone/>
            </a:pPr>
            <a:r>
              <a:t/>
            </a:r>
            <a:endParaRPr b="1">
              <a:solidFill>
                <a:schemeClr val="accent1"/>
              </a:solidFill>
              <a:latin typeface="Cambria"/>
              <a:ea typeface="Cambria"/>
              <a:cs typeface="Cambria"/>
              <a:sym typeface="Cambria"/>
            </a:endParaRPr>
          </a:p>
          <a:p>
            <a:pPr indent="0" lvl="0" marL="0" rtl="0" algn="l">
              <a:lnSpc>
                <a:spcPct val="90000"/>
              </a:lnSpc>
              <a:spcBef>
                <a:spcPts val="1000"/>
              </a:spcBef>
              <a:spcAft>
                <a:spcPts val="0"/>
              </a:spcAft>
              <a:buClr>
                <a:schemeClr val="accent1"/>
              </a:buClr>
              <a:buSzPct val="100000"/>
              <a:buNone/>
            </a:pPr>
            <a:r>
              <a:rPr b="1" lang="en-IN">
                <a:solidFill>
                  <a:schemeClr val="accent1"/>
                </a:solidFill>
                <a:latin typeface="Cambria"/>
                <a:ea typeface="Cambria"/>
                <a:cs typeface="Cambria"/>
                <a:sym typeface="Cambria"/>
              </a:rPr>
              <a:t>Semester: VIII</a:t>
            </a:r>
            <a:endParaRPr/>
          </a:p>
          <a:p>
            <a:pPr indent="0" lvl="0" marL="0" rtl="0" algn="l">
              <a:lnSpc>
                <a:spcPct val="90000"/>
              </a:lnSpc>
              <a:spcBef>
                <a:spcPts val="1000"/>
              </a:spcBef>
              <a:spcAft>
                <a:spcPts val="0"/>
              </a:spcAft>
              <a:buClr>
                <a:schemeClr val="dk1"/>
              </a:buClr>
              <a:buSzPct val="100000"/>
              <a:buNone/>
            </a:pPr>
            <a:r>
              <a:t/>
            </a:r>
            <a:endParaRPr b="1">
              <a:solidFill>
                <a:schemeClr val="accent1"/>
              </a:solidFill>
              <a:latin typeface="Cambria"/>
              <a:ea typeface="Cambria"/>
              <a:cs typeface="Cambria"/>
              <a:sym typeface="Cambria"/>
            </a:endParaRPr>
          </a:p>
          <a:p>
            <a:pPr indent="0" lvl="0" marL="0" rtl="0" algn="l">
              <a:lnSpc>
                <a:spcPct val="90000"/>
              </a:lnSpc>
              <a:spcBef>
                <a:spcPts val="1000"/>
              </a:spcBef>
              <a:spcAft>
                <a:spcPts val="0"/>
              </a:spcAft>
              <a:buClr>
                <a:schemeClr val="accent1"/>
              </a:buClr>
              <a:buSzPct val="100000"/>
              <a:buNone/>
            </a:pPr>
            <a:r>
              <a:rPr b="1" lang="en-IN">
                <a:solidFill>
                  <a:schemeClr val="accent1"/>
                </a:solidFill>
                <a:latin typeface="Cambria"/>
                <a:ea typeface="Cambria"/>
                <a:cs typeface="Cambria"/>
                <a:sym typeface="Cambria"/>
              </a:rPr>
              <a:t>Div: B </a:t>
            </a:r>
            <a:endParaRPr/>
          </a:p>
          <a:p>
            <a:pPr indent="0" lvl="0" marL="0" rtl="0" algn="l">
              <a:lnSpc>
                <a:spcPct val="90000"/>
              </a:lnSpc>
              <a:spcBef>
                <a:spcPts val="1000"/>
              </a:spcBef>
              <a:spcAft>
                <a:spcPts val="0"/>
              </a:spcAft>
              <a:buClr>
                <a:schemeClr val="dk1"/>
              </a:buClr>
              <a:buSzPct val="100000"/>
              <a:buNone/>
            </a:pPr>
            <a:r>
              <a:t/>
            </a:r>
            <a:endParaRPr b="1">
              <a:solidFill>
                <a:schemeClr val="accent1"/>
              </a:solidFill>
              <a:latin typeface="Cambria"/>
              <a:ea typeface="Cambria"/>
              <a:cs typeface="Cambria"/>
              <a:sym typeface="Cambria"/>
            </a:endParaRPr>
          </a:p>
          <a:p>
            <a:pPr indent="0" lvl="0" marL="0" rtl="0" algn="l">
              <a:lnSpc>
                <a:spcPct val="90000"/>
              </a:lnSpc>
              <a:spcBef>
                <a:spcPts val="1000"/>
              </a:spcBef>
              <a:spcAft>
                <a:spcPts val="0"/>
              </a:spcAft>
              <a:buClr>
                <a:schemeClr val="accent1"/>
              </a:buClr>
              <a:buSzPct val="100000"/>
              <a:buNone/>
            </a:pPr>
            <a:r>
              <a:rPr b="1" lang="en-IN">
                <a:solidFill>
                  <a:schemeClr val="accent1"/>
                </a:solidFill>
                <a:latin typeface="Cambria"/>
                <a:ea typeface="Cambria"/>
                <a:cs typeface="Cambria"/>
                <a:sym typeface="Cambria"/>
              </a:rPr>
              <a:t>Academic Year:2021-2022 (FH 2022)</a:t>
            </a:r>
            <a:endParaRPr b="1">
              <a:solidFill>
                <a:schemeClr val="accent1"/>
              </a:solidFill>
              <a:latin typeface="Cambria"/>
              <a:ea typeface="Cambria"/>
              <a:cs typeface="Cambria"/>
              <a:sym typeface="Cambria"/>
            </a:endParaRPr>
          </a:p>
          <a:p>
            <a:pPr indent="0" lvl="0" marL="0" rtl="0" algn="l">
              <a:lnSpc>
                <a:spcPct val="90000"/>
              </a:lnSpc>
              <a:spcBef>
                <a:spcPts val="1000"/>
              </a:spcBef>
              <a:spcAft>
                <a:spcPts val="0"/>
              </a:spcAft>
              <a:buClr>
                <a:schemeClr val="dk1"/>
              </a:buClr>
              <a:buSzPct val="100000"/>
              <a:buNone/>
            </a:pPr>
            <a:r>
              <a:t/>
            </a:r>
            <a:endParaRPr b="1">
              <a:solidFill>
                <a:schemeClr val="accent1"/>
              </a:solidFill>
              <a:latin typeface="Cambria"/>
              <a:ea typeface="Cambria"/>
              <a:cs typeface="Cambria"/>
              <a:sym typeface="Cambria"/>
            </a:endParaRPr>
          </a:p>
          <a:p>
            <a:pPr indent="0" lvl="0" marL="0" rtl="0" algn="l">
              <a:lnSpc>
                <a:spcPct val="90000"/>
              </a:lnSpc>
              <a:spcBef>
                <a:spcPts val="1000"/>
              </a:spcBef>
              <a:spcAft>
                <a:spcPts val="0"/>
              </a:spcAft>
              <a:buClr>
                <a:schemeClr val="accent1"/>
              </a:buClr>
              <a:buSzPct val="100000"/>
              <a:buNone/>
            </a:pPr>
            <a:r>
              <a:rPr b="1" lang="en-IN">
                <a:solidFill>
                  <a:schemeClr val="accent1"/>
                </a:solidFill>
                <a:latin typeface="Cambria"/>
                <a:ea typeface="Cambria"/>
                <a:cs typeface="Cambria"/>
                <a:sym typeface="Cambria"/>
              </a:rPr>
              <a:t>Name of faculty- Mrs. Reshma Koli</a:t>
            </a:r>
            <a:endParaRPr b="1">
              <a:solidFill>
                <a:schemeClr val="accent1"/>
              </a:solidFill>
              <a:latin typeface="Cambria"/>
              <a:ea typeface="Cambria"/>
              <a:cs typeface="Cambria"/>
              <a:sym typeface="Cambria"/>
            </a:endParaRPr>
          </a:p>
          <a:p>
            <a:pPr indent="0" lvl="0" marL="0" rtl="0" algn="l">
              <a:lnSpc>
                <a:spcPct val="90000"/>
              </a:lnSpc>
              <a:spcBef>
                <a:spcPts val="1000"/>
              </a:spcBef>
              <a:spcAft>
                <a:spcPts val="0"/>
              </a:spcAft>
              <a:buClr>
                <a:schemeClr val="dk1"/>
              </a:buClr>
              <a:buSzPct val="100000"/>
              <a:buNone/>
            </a:pPr>
            <a:r>
              <a:t/>
            </a:r>
            <a:endParaRPr b="1">
              <a:solidFill>
                <a:schemeClr val="accent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838200" y="365125"/>
            <a:ext cx="10515600" cy="1325563"/>
          </a:xfrm>
          <a:prstGeom prst="rect">
            <a:avLst/>
          </a:prstGeom>
          <a:solidFill>
            <a:srgbClr val="E2A7F6"/>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Cambria"/>
              <a:buNone/>
            </a:pPr>
            <a:r>
              <a:rPr b="1" lang="en-IN">
                <a:solidFill>
                  <a:schemeClr val="accent1"/>
                </a:solidFill>
                <a:latin typeface="Cambria"/>
                <a:ea typeface="Cambria"/>
                <a:cs typeface="Cambria"/>
                <a:sym typeface="Cambria"/>
              </a:rPr>
              <a:t>Why Cloud Computing</a:t>
            </a:r>
            <a:endParaRPr b="1">
              <a:solidFill>
                <a:schemeClr val="accent1"/>
              </a:solidFill>
              <a:latin typeface="Cambria"/>
              <a:ea typeface="Cambria"/>
              <a:cs typeface="Cambria"/>
              <a:sym typeface="Cambria"/>
            </a:endParaRPr>
          </a:p>
        </p:txBody>
      </p:sp>
      <p:pic>
        <p:nvPicPr>
          <p:cNvPr id="142" name="Google Shape;142;p22"/>
          <p:cNvPicPr preferRelativeResize="0"/>
          <p:nvPr>
            <p:ph idx="1" type="body"/>
          </p:nvPr>
        </p:nvPicPr>
        <p:blipFill rotWithShape="1">
          <a:blip r:embed="rId3">
            <a:alphaModFix/>
          </a:blip>
          <a:srcRect b="0" l="0" r="0" t="0"/>
          <a:stretch/>
        </p:blipFill>
        <p:spPr>
          <a:xfrm>
            <a:off x="709684" y="2095631"/>
            <a:ext cx="10849970" cy="3857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838200" y="337829"/>
            <a:ext cx="10515600" cy="1325563"/>
          </a:xfrm>
          <a:prstGeom prst="rect">
            <a:avLst/>
          </a:prstGeom>
          <a:solidFill>
            <a:srgbClr val="E2A7F6"/>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Cambria"/>
              <a:buNone/>
            </a:pPr>
            <a:r>
              <a:rPr b="1" lang="en-IN">
                <a:solidFill>
                  <a:schemeClr val="accent1"/>
                </a:solidFill>
                <a:latin typeface="Cambria"/>
                <a:ea typeface="Cambria"/>
                <a:cs typeface="Cambria"/>
                <a:sym typeface="Cambria"/>
              </a:rPr>
              <a:t>Why Cloud Computing</a:t>
            </a:r>
            <a:endParaRPr b="1">
              <a:solidFill>
                <a:schemeClr val="accent1"/>
              </a:solidFill>
              <a:latin typeface="Cambria"/>
              <a:ea typeface="Cambria"/>
              <a:cs typeface="Cambria"/>
              <a:sym typeface="Cambria"/>
            </a:endParaRPr>
          </a:p>
        </p:txBody>
      </p:sp>
      <p:pic>
        <p:nvPicPr>
          <p:cNvPr id="148" name="Google Shape;148;p23"/>
          <p:cNvPicPr preferRelativeResize="0"/>
          <p:nvPr>
            <p:ph idx="1" type="body"/>
          </p:nvPr>
        </p:nvPicPr>
        <p:blipFill rotWithShape="1">
          <a:blip r:embed="rId3">
            <a:alphaModFix/>
          </a:blip>
          <a:srcRect b="0" l="0" r="0" t="0"/>
          <a:stretch/>
        </p:blipFill>
        <p:spPr>
          <a:xfrm>
            <a:off x="805219" y="2034381"/>
            <a:ext cx="10686196" cy="41617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838200" y="365125"/>
            <a:ext cx="10515600" cy="1325563"/>
          </a:xfrm>
          <a:prstGeom prst="rect">
            <a:avLst/>
          </a:prstGeom>
          <a:solidFill>
            <a:srgbClr val="E2A7F6"/>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Cambria"/>
              <a:buNone/>
            </a:pPr>
            <a:r>
              <a:rPr b="1" lang="en-IN">
                <a:solidFill>
                  <a:schemeClr val="accent1"/>
                </a:solidFill>
                <a:latin typeface="Cambria"/>
                <a:ea typeface="Cambria"/>
                <a:cs typeface="Cambria"/>
                <a:sym typeface="Cambria"/>
              </a:rPr>
              <a:t>Why Cloud Computing</a:t>
            </a:r>
            <a:endParaRPr b="1">
              <a:solidFill>
                <a:schemeClr val="accent1"/>
              </a:solidFill>
              <a:latin typeface="Cambria"/>
              <a:ea typeface="Cambria"/>
              <a:cs typeface="Cambria"/>
              <a:sym typeface="Cambria"/>
            </a:endParaRPr>
          </a:p>
        </p:txBody>
      </p:sp>
      <p:pic>
        <p:nvPicPr>
          <p:cNvPr id="154" name="Google Shape;154;p24"/>
          <p:cNvPicPr preferRelativeResize="0"/>
          <p:nvPr>
            <p:ph idx="1" type="body"/>
          </p:nvPr>
        </p:nvPicPr>
        <p:blipFill rotWithShape="1">
          <a:blip r:embed="rId3">
            <a:alphaModFix/>
          </a:blip>
          <a:srcRect b="0" l="0" r="0" t="0"/>
          <a:stretch/>
        </p:blipFill>
        <p:spPr>
          <a:xfrm>
            <a:off x="859809" y="2091531"/>
            <a:ext cx="10604310" cy="42546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838200" y="351477"/>
            <a:ext cx="10515600" cy="1325563"/>
          </a:xfrm>
          <a:prstGeom prst="rect">
            <a:avLst/>
          </a:prstGeom>
          <a:solidFill>
            <a:srgbClr val="E2A7F6"/>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Cambria"/>
              <a:buNone/>
            </a:pPr>
            <a:r>
              <a:rPr b="1" lang="en-IN">
                <a:solidFill>
                  <a:schemeClr val="accent1"/>
                </a:solidFill>
                <a:latin typeface="Cambria"/>
                <a:ea typeface="Cambria"/>
                <a:cs typeface="Cambria"/>
                <a:sym typeface="Cambria"/>
              </a:rPr>
              <a:t>Why Cloud Computing</a:t>
            </a:r>
            <a:endParaRPr b="1">
              <a:solidFill>
                <a:schemeClr val="accent1"/>
              </a:solidFill>
              <a:latin typeface="Cambria"/>
              <a:ea typeface="Cambria"/>
              <a:cs typeface="Cambria"/>
              <a:sym typeface="Cambria"/>
            </a:endParaRPr>
          </a:p>
        </p:txBody>
      </p:sp>
      <p:pic>
        <p:nvPicPr>
          <p:cNvPr id="160" name="Google Shape;160;p25"/>
          <p:cNvPicPr preferRelativeResize="0"/>
          <p:nvPr>
            <p:ph idx="1" type="body"/>
          </p:nvPr>
        </p:nvPicPr>
        <p:blipFill rotWithShape="1">
          <a:blip r:embed="rId3">
            <a:alphaModFix/>
          </a:blip>
          <a:srcRect b="0" l="0" r="0" t="0"/>
          <a:stretch/>
        </p:blipFill>
        <p:spPr>
          <a:xfrm>
            <a:off x="818865" y="2086769"/>
            <a:ext cx="10645253" cy="3829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838200" y="365126"/>
            <a:ext cx="10515600" cy="616510"/>
          </a:xfrm>
          <a:prstGeom prst="rect">
            <a:avLst/>
          </a:prstGeom>
          <a:solidFill>
            <a:srgbClr val="E2A7F6"/>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1. Introduction to Cloud Computing</a:t>
            </a:r>
            <a:endParaRPr b="1">
              <a:solidFill>
                <a:srgbClr val="FF0000"/>
              </a:solidFill>
              <a:latin typeface="Cambria"/>
              <a:ea typeface="Cambria"/>
              <a:cs typeface="Cambria"/>
              <a:sym typeface="Cambria"/>
            </a:endParaRPr>
          </a:p>
        </p:txBody>
      </p:sp>
      <p:pic>
        <p:nvPicPr>
          <p:cNvPr id="166" name="Google Shape;166;p26"/>
          <p:cNvPicPr preferRelativeResize="0"/>
          <p:nvPr>
            <p:ph idx="1" type="body"/>
          </p:nvPr>
        </p:nvPicPr>
        <p:blipFill rotWithShape="1">
          <a:blip r:embed="rId3">
            <a:alphaModFix/>
          </a:blip>
          <a:srcRect b="0" l="0" r="0" t="0"/>
          <a:stretch/>
        </p:blipFill>
        <p:spPr>
          <a:xfrm>
            <a:off x="1102659" y="1405069"/>
            <a:ext cx="10260106" cy="495164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838200" y="365126"/>
            <a:ext cx="10515600" cy="616510"/>
          </a:xfrm>
          <a:prstGeom prst="rect">
            <a:avLst/>
          </a:prstGeom>
          <a:solidFill>
            <a:srgbClr val="E2A7F6"/>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Introduction to Cloud Computing</a:t>
            </a:r>
            <a:endParaRPr b="1">
              <a:solidFill>
                <a:srgbClr val="FF0000"/>
              </a:solidFill>
              <a:latin typeface="Cambria"/>
              <a:ea typeface="Cambria"/>
              <a:cs typeface="Cambria"/>
              <a:sym typeface="Cambria"/>
            </a:endParaRPr>
          </a:p>
        </p:txBody>
      </p:sp>
      <p:pic>
        <p:nvPicPr>
          <p:cNvPr id="172" name="Google Shape;172;p27"/>
          <p:cNvPicPr preferRelativeResize="0"/>
          <p:nvPr>
            <p:ph idx="1" type="body"/>
          </p:nvPr>
        </p:nvPicPr>
        <p:blipFill rotWithShape="1">
          <a:blip r:embed="rId3">
            <a:alphaModFix/>
          </a:blip>
          <a:srcRect b="0" l="0" r="0" t="0"/>
          <a:stretch/>
        </p:blipFill>
        <p:spPr>
          <a:xfrm>
            <a:off x="981634" y="1369680"/>
            <a:ext cx="10219766" cy="502924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838200" y="365126"/>
            <a:ext cx="10515600" cy="616510"/>
          </a:xfrm>
          <a:prstGeom prst="rect">
            <a:avLst/>
          </a:prstGeom>
          <a:solidFill>
            <a:srgbClr val="E2A7F6"/>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Introduction to Cloud Computing</a:t>
            </a:r>
            <a:endParaRPr b="1">
              <a:solidFill>
                <a:srgbClr val="FF0000"/>
              </a:solidFill>
              <a:latin typeface="Cambria"/>
              <a:ea typeface="Cambria"/>
              <a:cs typeface="Cambria"/>
              <a:sym typeface="Cambria"/>
            </a:endParaRPr>
          </a:p>
        </p:txBody>
      </p:sp>
      <p:sp>
        <p:nvSpPr>
          <p:cNvPr id="178" name="Google Shape;178;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79" name="Google Shape;179;p28"/>
          <p:cNvPicPr preferRelativeResize="0"/>
          <p:nvPr/>
        </p:nvPicPr>
        <p:blipFill rotWithShape="1">
          <a:blip r:embed="rId3">
            <a:alphaModFix/>
          </a:blip>
          <a:srcRect b="0" l="0" r="0" t="0"/>
          <a:stretch/>
        </p:blipFill>
        <p:spPr>
          <a:xfrm>
            <a:off x="660400" y="1276349"/>
            <a:ext cx="10960100" cy="4984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838200" y="365126"/>
            <a:ext cx="10515600" cy="616510"/>
          </a:xfrm>
          <a:prstGeom prst="rect">
            <a:avLst/>
          </a:prstGeom>
          <a:solidFill>
            <a:srgbClr val="E2A7F6"/>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Introduction to Cloud Computing</a:t>
            </a:r>
            <a:endParaRPr b="1">
              <a:solidFill>
                <a:srgbClr val="FF0000"/>
              </a:solidFill>
              <a:latin typeface="Cambria"/>
              <a:ea typeface="Cambria"/>
              <a:cs typeface="Cambria"/>
              <a:sym typeface="Cambria"/>
            </a:endParaRPr>
          </a:p>
        </p:txBody>
      </p:sp>
      <p:sp>
        <p:nvSpPr>
          <p:cNvPr id="185" name="Google Shape;185;p29"/>
          <p:cNvSpPr txBox="1"/>
          <p:nvPr>
            <p:ph idx="1" type="body"/>
          </p:nvPr>
        </p:nvSpPr>
        <p:spPr>
          <a:xfrm>
            <a:off x="838200" y="1241946"/>
            <a:ext cx="10515600" cy="5431809"/>
          </a:xfrm>
          <a:prstGeom prst="rect">
            <a:avLst/>
          </a:prstGeom>
          <a:noFill/>
          <a:ln>
            <a:noFill/>
          </a:ln>
        </p:spPr>
        <p:txBody>
          <a:bodyPr anchorCtr="0" anchor="t" bIns="45700" lIns="91425" spcFirstLastPara="1" rIns="91425" wrap="square" tIns="45700">
            <a:normAutofit fontScale="77500" lnSpcReduction="20000"/>
          </a:bodyPr>
          <a:lstStyle/>
          <a:p>
            <a:pPr indent="-228631" lvl="0" marL="228600" rtl="0" algn="just">
              <a:lnSpc>
                <a:spcPct val="90000"/>
              </a:lnSpc>
              <a:spcBef>
                <a:spcPts val="0"/>
              </a:spcBef>
              <a:spcAft>
                <a:spcPts val="0"/>
              </a:spcAft>
              <a:buClr>
                <a:srgbClr val="FF0000"/>
              </a:buClr>
              <a:buSzPct val="100000"/>
              <a:buChar char="•"/>
            </a:pPr>
            <a:r>
              <a:rPr b="1" lang="en-IN" sz="2100">
                <a:solidFill>
                  <a:srgbClr val="FF0000"/>
                </a:solidFill>
                <a:latin typeface="Cambria"/>
                <a:ea typeface="Cambria"/>
                <a:cs typeface="Cambria"/>
                <a:sym typeface="Cambria"/>
              </a:rPr>
              <a:t>Cloud: </a:t>
            </a:r>
            <a:r>
              <a:rPr b="1" lang="en-IN" sz="2100">
                <a:solidFill>
                  <a:schemeClr val="accent1"/>
                </a:solidFill>
                <a:latin typeface="Cambria"/>
                <a:ea typeface="Cambria"/>
                <a:cs typeface="Cambria"/>
                <a:sym typeface="Cambria"/>
              </a:rPr>
              <a:t>Huge storage available over the internet, it consist of all networking resources.</a:t>
            </a:r>
            <a:endParaRPr/>
          </a:p>
          <a:p>
            <a:pPr indent="-125285" lvl="0" marL="228600" rtl="0" algn="just">
              <a:lnSpc>
                <a:spcPct val="90000"/>
              </a:lnSpc>
              <a:spcBef>
                <a:spcPts val="1000"/>
              </a:spcBef>
              <a:spcAft>
                <a:spcPts val="0"/>
              </a:spcAft>
              <a:buClr>
                <a:schemeClr val="dk1"/>
              </a:buClr>
              <a:buSzPct val="100000"/>
              <a:buNone/>
            </a:pPr>
            <a:r>
              <a:t/>
            </a:r>
            <a:endParaRPr b="1" sz="2100">
              <a:solidFill>
                <a:schemeClr val="accent1"/>
              </a:solidFill>
              <a:latin typeface="Cambria"/>
              <a:ea typeface="Cambria"/>
              <a:cs typeface="Cambria"/>
              <a:sym typeface="Cambria"/>
            </a:endParaRPr>
          </a:p>
          <a:p>
            <a:pPr indent="-228631" lvl="0" marL="228600" rtl="0" algn="just">
              <a:lnSpc>
                <a:spcPct val="90000"/>
              </a:lnSpc>
              <a:spcBef>
                <a:spcPts val="1000"/>
              </a:spcBef>
              <a:spcAft>
                <a:spcPts val="0"/>
              </a:spcAft>
              <a:buClr>
                <a:srgbClr val="FF0000"/>
              </a:buClr>
              <a:buSzPct val="100000"/>
              <a:buChar char="•"/>
            </a:pPr>
            <a:r>
              <a:rPr b="1" lang="en-IN" sz="2100">
                <a:solidFill>
                  <a:srgbClr val="FF0000"/>
                </a:solidFill>
                <a:latin typeface="Cambria"/>
                <a:ea typeface="Cambria"/>
                <a:cs typeface="Cambria"/>
                <a:sym typeface="Cambria"/>
              </a:rPr>
              <a:t>Cloud </a:t>
            </a:r>
            <a:r>
              <a:rPr b="1" lang="en-IN" sz="2100">
                <a:solidFill>
                  <a:schemeClr val="accent1"/>
                </a:solidFill>
                <a:latin typeface="Cambria"/>
                <a:ea typeface="Cambria"/>
                <a:cs typeface="Cambria"/>
                <a:sym typeface="Cambria"/>
              </a:rPr>
              <a:t>which is a network of multiple devices, computers and servers connected to each other over the Internet.</a:t>
            </a:r>
            <a:endParaRPr/>
          </a:p>
          <a:p>
            <a:pPr indent="-125285" lvl="0" marL="228600" rtl="0" algn="just">
              <a:lnSpc>
                <a:spcPct val="90000"/>
              </a:lnSpc>
              <a:spcBef>
                <a:spcPts val="1000"/>
              </a:spcBef>
              <a:spcAft>
                <a:spcPts val="0"/>
              </a:spcAft>
              <a:buClr>
                <a:schemeClr val="dk1"/>
              </a:buClr>
              <a:buSzPct val="100000"/>
              <a:buNone/>
            </a:pPr>
            <a:r>
              <a:t/>
            </a:r>
            <a:endParaRPr b="1" sz="2100">
              <a:solidFill>
                <a:schemeClr val="accent1"/>
              </a:solidFill>
              <a:latin typeface="Cambria"/>
              <a:ea typeface="Cambria"/>
              <a:cs typeface="Cambria"/>
              <a:sym typeface="Cambria"/>
            </a:endParaRPr>
          </a:p>
          <a:p>
            <a:pPr indent="-228631" lvl="0" marL="228600" rtl="0" algn="just">
              <a:lnSpc>
                <a:spcPct val="90000"/>
              </a:lnSpc>
              <a:spcBef>
                <a:spcPts val="1000"/>
              </a:spcBef>
              <a:spcAft>
                <a:spcPts val="0"/>
              </a:spcAft>
              <a:buClr>
                <a:srgbClr val="FF0000"/>
              </a:buClr>
              <a:buSzPct val="100000"/>
              <a:buChar char="•"/>
            </a:pPr>
            <a:r>
              <a:rPr b="1" lang="en-IN" sz="2100">
                <a:solidFill>
                  <a:srgbClr val="FF0000"/>
                </a:solidFill>
                <a:latin typeface="Cambria"/>
                <a:ea typeface="Cambria"/>
                <a:cs typeface="Cambria"/>
                <a:sym typeface="Cambria"/>
              </a:rPr>
              <a:t>Cloud computing </a:t>
            </a:r>
            <a:r>
              <a:rPr lang="en-IN" sz="2100">
                <a:solidFill>
                  <a:schemeClr val="accent1"/>
                </a:solidFill>
                <a:latin typeface="Cambria"/>
                <a:ea typeface="Cambria"/>
                <a:cs typeface="Cambria"/>
                <a:sym typeface="Cambria"/>
              </a:rPr>
              <a:t>is the dynamic delivery of </a:t>
            </a:r>
            <a:r>
              <a:rPr b="1" lang="en-IN" sz="2100">
                <a:solidFill>
                  <a:srgbClr val="0070C0"/>
                </a:solidFill>
                <a:latin typeface="Cambria"/>
                <a:ea typeface="Cambria"/>
                <a:cs typeface="Cambria"/>
                <a:sym typeface="Cambria"/>
              </a:rPr>
              <a:t>IT resources (</a:t>
            </a:r>
            <a:r>
              <a:rPr b="1" lang="en-IN" sz="2100" u="sng">
                <a:solidFill>
                  <a:srgbClr val="7030A0"/>
                </a:solidFill>
                <a:latin typeface="Cambria"/>
                <a:ea typeface="Cambria"/>
                <a:cs typeface="Cambria"/>
                <a:sym typeface="Cambria"/>
              </a:rPr>
              <a:t>server, databases, software</a:t>
            </a:r>
            <a:r>
              <a:rPr b="1" lang="en-IN" sz="2100">
                <a:solidFill>
                  <a:srgbClr val="0070C0"/>
                </a:solidFill>
                <a:latin typeface="Cambria"/>
                <a:ea typeface="Cambria"/>
                <a:cs typeface="Cambria"/>
                <a:sym typeface="Cambria"/>
              </a:rPr>
              <a:t>)and capabilities </a:t>
            </a:r>
            <a:r>
              <a:rPr b="1" lang="en-IN" sz="2100">
                <a:solidFill>
                  <a:schemeClr val="accent1"/>
                </a:solidFill>
                <a:latin typeface="Cambria"/>
                <a:ea typeface="Cambria"/>
                <a:cs typeface="Cambria"/>
                <a:sym typeface="Cambria"/>
              </a:rPr>
              <a:t>as a Service </a:t>
            </a:r>
            <a:r>
              <a:rPr b="1" lang="en-IN" sz="2100">
                <a:solidFill>
                  <a:srgbClr val="0070C0"/>
                </a:solidFill>
                <a:latin typeface="Cambria"/>
                <a:ea typeface="Cambria"/>
                <a:cs typeface="Cambria"/>
                <a:sym typeface="Cambria"/>
              </a:rPr>
              <a:t>over the Internet</a:t>
            </a:r>
            <a:r>
              <a:rPr lang="en-IN" sz="2100">
                <a:solidFill>
                  <a:schemeClr val="accent1"/>
                </a:solidFill>
                <a:latin typeface="Cambria"/>
                <a:ea typeface="Cambria"/>
                <a:cs typeface="Cambria"/>
                <a:sym typeface="Cambria"/>
              </a:rPr>
              <a:t>. Cloud computing encompasses any Subscription-based or pay-per-use service that, in real time over the Internet. </a:t>
            </a:r>
            <a:endParaRPr sz="2100">
              <a:solidFill>
                <a:schemeClr val="accent1"/>
              </a:solidFill>
              <a:latin typeface="Cambria"/>
              <a:ea typeface="Cambria"/>
              <a:cs typeface="Cambria"/>
              <a:sym typeface="Cambria"/>
            </a:endParaRPr>
          </a:p>
          <a:p>
            <a:pPr indent="-125285" lvl="0" marL="228600" rtl="0" algn="just">
              <a:lnSpc>
                <a:spcPct val="90000"/>
              </a:lnSpc>
              <a:spcBef>
                <a:spcPts val="1000"/>
              </a:spcBef>
              <a:spcAft>
                <a:spcPts val="0"/>
              </a:spcAft>
              <a:buClr>
                <a:schemeClr val="dk1"/>
              </a:buClr>
              <a:buSzPct val="100000"/>
              <a:buNone/>
            </a:pPr>
            <a:r>
              <a:t/>
            </a:r>
            <a:endParaRPr sz="2100">
              <a:solidFill>
                <a:schemeClr val="accent1"/>
              </a:solidFill>
              <a:latin typeface="Cambria"/>
              <a:ea typeface="Cambria"/>
              <a:cs typeface="Cambria"/>
              <a:sym typeface="Cambria"/>
            </a:endParaRPr>
          </a:p>
          <a:p>
            <a:pPr indent="-228631" lvl="0" marL="228600" rtl="0" algn="just">
              <a:lnSpc>
                <a:spcPct val="90000"/>
              </a:lnSpc>
              <a:spcBef>
                <a:spcPts val="1000"/>
              </a:spcBef>
              <a:spcAft>
                <a:spcPts val="0"/>
              </a:spcAft>
              <a:buClr>
                <a:srgbClr val="FF0000"/>
              </a:buClr>
              <a:buSzPct val="100000"/>
              <a:buChar char="•"/>
            </a:pPr>
            <a:r>
              <a:rPr b="1" lang="en-IN" sz="2100">
                <a:solidFill>
                  <a:srgbClr val="FF0000"/>
                </a:solidFill>
                <a:latin typeface="Cambria"/>
                <a:ea typeface="Cambria"/>
                <a:cs typeface="Cambria"/>
                <a:sym typeface="Cambria"/>
              </a:rPr>
              <a:t>cloud computing</a:t>
            </a:r>
            <a:r>
              <a:rPr lang="en-IN" sz="2100">
                <a:solidFill>
                  <a:schemeClr val="accent1"/>
                </a:solidFill>
                <a:latin typeface="Cambria"/>
                <a:ea typeface="Cambria"/>
                <a:cs typeface="Cambria"/>
                <a:sym typeface="Cambria"/>
              </a:rPr>
              <a:t> </a:t>
            </a:r>
            <a:r>
              <a:rPr b="1" lang="en-IN" sz="2100">
                <a:solidFill>
                  <a:srgbClr val="0070C0"/>
                </a:solidFill>
                <a:latin typeface="Cambria"/>
                <a:ea typeface="Cambria"/>
                <a:cs typeface="Cambria"/>
                <a:sym typeface="Cambria"/>
              </a:rPr>
              <a:t>is the delivery of computing </a:t>
            </a:r>
            <a:r>
              <a:rPr b="1" lang="en-IN" sz="2100">
                <a:solidFill>
                  <a:srgbClr val="F183D8"/>
                </a:solidFill>
                <a:latin typeface="Cambria"/>
                <a:ea typeface="Cambria"/>
                <a:cs typeface="Cambria"/>
                <a:sym typeface="Cambria"/>
              </a:rPr>
              <a:t>services—including servers, storage, databases, networking, software, analytics, and intelligence</a:t>
            </a:r>
            <a:r>
              <a:rPr lang="en-IN" sz="2100">
                <a:solidFill>
                  <a:schemeClr val="accent1"/>
                </a:solidFill>
                <a:latin typeface="Cambria"/>
                <a:ea typeface="Cambria"/>
                <a:cs typeface="Cambria"/>
                <a:sym typeface="Cambria"/>
              </a:rPr>
              <a:t>—over the Internet (“the </a:t>
            </a:r>
            <a:r>
              <a:rPr b="1" lang="en-IN" sz="2100">
                <a:solidFill>
                  <a:schemeClr val="accent1"/>
                </a:solidFill>
                <a:latin typeface="Cambria"/>
                <a:ea typeface="Cambria"/>
                <a:cs typeface="Cambria"/>
                <a:sym typeface="Cambria"/>
              </a:rPr>
              <a:t>cloud</a:t>
            </a:r>
            <a:r>
              <a:rPr lang="en-IN" sz="2100">
                <a:solidFill>
                  <a:schemeClr val="accent1"/>
                </a:solidFill>
                <a:latin typeface="Cambria"/>
                <a:ea typeface="Cambria"/>
                <a:cs typeface="Cambria"/>
                <a:sym typeface="Cambria"/>
              </a:rPr>
              <a:t>”) </a:t>
            </a:r>
            <a:endParaRPr sz="2100">
              <a:solidFill>
                <a:schemeClr val="accent1"/>
              </a:solidFill>
              <a:latin typeface="Cambria"/>
              <a:ea typeface="Cambria"/>
              <a:cs typeface="Cambria"/>
              <a:sym typeface="Cambria"/>
            </a:endParaRPr>
          </a:p>
          <a:p>
            <a:pPr indent="-125285" lvl="0" marL="228600" rtl="0" algn="just">
              <a:lnSpc>
                <a:spcPct val="90000"/>
              </a:lnSpc>
              <a:spcBef>
                <a:spcPts val="1000"/>
              </a:spcBef>
              <a:spcAft>
                <a:spcPts val="0"/>
              </a:spcAft>
              <a:buClr>
                <a:schemeClr val="dk1"/>
              </a:buClr>
              <a:buSzPct val="100000"/>
              <a:buNone/>
            </a:pPr>
            <a:r>
              <a:t/>
            </a:r>
            <a:endParaRPr sz="2100">
              <a:solidFill>
                <a:schemeClr val="accent1"/>
              </a:solidFill>
              <a:latin typeface="Cambria"/>
              <a:ea typeface="Cambria"/>
              <a:cs typeface="Cambria"/>
              <a:sym typeface="Cambria"/>
            </a:endParaRPr>
          </a:p>
          <a:p>
            <a:pPr indent="-228631" lvl="0" marL="228600" rtl="0" algn="just">
              <a:lnSpc>
                <a:spcPct val="90000"/>
              </a:lnSpc>
              <a:spcBef>
                <a:spcPts val="1000"/>
              </a:spcBef>
              <a:spcAft>
                <a:spcPts val="0"/>
              </a:spcAft>
              <a:buClr>
                <a:schemeClr val="accent1"/>
              </a:buClr>
              <a:buSzPct val="100000"/>
              <a:buChar char="•"/>
            </a:pPr>
            <a:r>
              <a:rPr b="1" lang="en-IN" sz="2100">
                <a:solidFill>
                  <a:schemeClr val="accent1"/>
                </a:solidFill>
                <a:latin typeface="Cambria"/>
                <a:ea typeface="Cambria"/>
                <a:cs typeface="Cambria"/>
                <a:sym typeface="Cambria"/>
              </a:rPr>
              <a:t>Characteristics: </a:t>
            </a:r>
            <a:endParaRPr sz="2100">
              <a:solidFill>
                <a:schemeClr val="accent1"/>
              </a:solidFill>
              <a:latin typeface="Cambria"/>
              <a:ea typeface="Cambria"/>
              <a:cs typeface="Cambria"/>
              <a:sym typeface="Cambria"/>
            </a:endParaRPr>
          </a:p>
          <a:p>
            <a:pPr indent="-228631" lvl="0" marL="228600" rtl="0" algn="just">
              <a:lnSpc>
                <a:spcPct val="90000"/>
              </a:lnSpc>
              <a:spcBef>
                <a:spcPts val="1000"/>
              </a:spcBef>
              <a:spcAft>
                <a:spcPts val="0"/>
              </a:spcAft>
              <a:buClr>
                <a:schemeClr val="accent1"/>
              </a:buClr>
              <a:buSzPct val="100000"/>
              <a:buChar char="•"/>
            </a:pPr>
            <a:r>
              <a:rPr lang="en-IN" sz="2100">
                <a:solidFill>
                  <a:schemeClr val="accent1"/>
                </a:solidFill>
                <a:latin typeface="Cambria"/>
                <a:ea typeface="Cambria"/>
                <a:cs typeface="Cambria"/>
                <a:sym typeface="Cambria"/>
              </a:rPr>
              <a:t>1. On-Demand Self-Service </a:t>
            </a:r>
            <a:endParaRPr/>
          </a:p>
          <a:p>
            <a:pPr indent="-228631" lvl="0" marL="228600" rtl="0" algn="just">
              <a:lnSpc>
                <a:spcPct val="90000"/>
              </a:lnSpc>
              <a:spcBef>
                <a:spcPts val="1000"/>
              </a:spcBef>
              <a:spcAft>
                <a:spcPts val="0"/>
              </a:spcAft>
              <a:buClr>
                <a:schemeClr val="accent1"/>
              </a:buClr>
              <a:buSzPct val="100000"/>
              <a:buChar char="•"/>
            </a:pPr>
            <a:r>
              <a:rPr lang="en-IN" sz="2100">
                <a:solidFill>
                  <a:schemeClr val="accent1"/>
                </a:solidFill>
                <a:latin typeface="Cambria"/>
                <a:ea typeface="Cambria"/>
                <a:cs typeface="Cambria"/>
                <a:sym typeface="Cambria"/>
              </a:rPr>
              <a:t>2. Optimal Resource Utilization </a:t>
            </a:r>
            <a:endParaRPr/>
          </a:p>
          <a:p>
            <a:pPr indent="-228631" lvl="0" marL="228600" rtl="0" algn="just">
              <a:lnSpc>
                <a:spcPct val="90000"/>
              </a:lnSpc>
              <a:spcBef>
                <a:spcPts val="1000"/>
              </a:spcBef>
              <a:spcAft>
                <a:spcPts val="0"/>
              </a:spcAft>
              <a:buClr>
                <a:schemeClr val="accent1"/>
              </a:buClr>
              <a:buSzPct val="100000"/>
              <a:buChar char="•"/>
            </a:pPr>
            <a:r>
              <a:rPr lang="en-IN" sz="2100">
                <a:solidFill>
                  <a:schemeClr val="accent1"/>
                </a:solidFill>
                <a:latin typeface="Cambria"/>
                <a:ea typeface="Cambria"/>
                <a:cs typeface="Cambria"/>
                <a:sym typeface="Cambria"/>
              </a:rPr>
              <a:t>3. Minimize licensing new software </a:t>
            </a:r>
            <a:endParaRPr/>
          </a:p>
          <a:p>
            <a:pPr indent="-228631" lvl="0" marL="228600" rtl="0" algn="just">
              <a:lnSpc>
                <a:spcPct val="90000"/>
              </a:lnSpc>
              <a:spcBef>
                <a:spcPts val="1000"/>
              </a:spcBef>
              <a:spcAft>
                <a:spcPts val="0"/>
              </a:spcAft>
              <a:buClr>
                <a:schemeClr val="accent1"/>
              </a:buClr>
              <a:buSzPct val="100000"/>
              <a:buChar char="•"/>
            </a:pPr>
            <a:r>
              <a:rPr lang="en-IN" sz="2100">
                <a:solidFill>
                  <a:schemeClr val="accent1"/>
                </a:solidFill>
                <a:latin typeface="Cambria"/>
                <a:ea typeface="Cambria"/>
                <a:cs typeface="Cambria"/>
                <a:sym typeface="Cambria"/>
              </a:rPr>
              <a:t>4. Reduce capital costs </a:t>
            </a:r>
            <a:endParaRPr/>
          </a:p>
          <a:p>
            <a:pPr indent="-228631" lvl="0" marL="228600" rtl="0" algn="just">
              <a:lnSpc>
                <a:spcPct val="90000"/>
              </a:lnSpc>
              <a:spcBef>
                <a:spcPts val="1000"/>
              </a:spcBef>
              <a:spcAft>
                <a:spcPts val="0"/>
              </a:spcAft>
              <a:buClr>
                <a:schemeClr val="accent1"/>
              </a:buClr>
              <a:buSzPct val="100000"/>
              <a:buChar char="•"/>
            </a:pPr>
            <a:r>
              <a:rPr lang="en-IN" sz="2100">
                <a:solidFill>
                  <a:schemeClr val="accent1"/>
                </a:solidFill>
                <a:latin typeface="Cambria"/>
                <a:ea typeface="Cambria"/>
                <a:cs typeface="Cambria"/>
                <a:sym typeface="Cambria"/>
              </a:rPr>
              <a:t>5. Improve accessibility </a:t>
            </a:r>
            <a:endParaRPr/>
          </a:p>
          <a:p>
            <a:pPr indent="-228631" lvl="0" marL="228600" rtl="0" algn="just">
              <a:lnSpc>
                <a:spcPct val="90000"/>
              </a:lnSpc>
              <a:spcBef>
                <a:spcPts val="1000"/>
              </a:spcBef>
              <a:spcAft>
                <a:spcPts val="0"/>
              </a:spcAft>
              <a:buClr>
                <a:schemeClr val="accent1"/>
              </a:buClr>
              <a:buSzPct val="100000"/>
              <a:buChar char="•"/>
            </a:pPr>
            <a:r>
              <a:rPr lang="en-IN" sz="2100">
                <a:solidFill>
                  <a:schemeClr val="accent1"/>
                </a:solidFill>
                <a:latin typeface="Cambria"/>
                <a:ea typeface="Cambria"/>
                <a:cs typeface="Cambria"/>
                <a:sym typeface="Cambria"/>
              </a:rPr>
              <a:t>6. Resource Pooling </a:t>
            </a:r>
            <a:endParaRPr/>
          </a:p>
          <a:p>
            <a:pPr indent="-228631" lvl="0" marL="228600" rtl="0" algn="just">
              <a:lnSpc>
                <a:spcPct val="90000"/>
              </a:lnSpc>
              <a:spcBef>
                <a:spcPts val="1000"/>
              </a:spcBef>
              <a:spcAft>
                <a:spcPts val="0"/>
              </a:spcAft>
              <a:buClr>
                <a:schemeClr val="accent1"/>
              </a:buClr>
              <a:buSzPct val="100000"/>
              <a:buChar char="•"/>
            </a:pPr>
            <a:r>
              <a:rPr lang="en-IN" sz="2100">
                <a:solidFill>
                  <a:schemeClr val="accent1"/>
                </a:solidFill>
                <a:latin typeface="Cambria"/>
                <a:ea typeface="Cambria"/>
                <a:cs typeface="Cambria"/>
                <a:sym typeface="Cambria"/>
              </a:rPr>
              <a:t>7. Rapid Elasticity </a:t>
            </a:r>
            <a:endParaRPr/>
          </a:p>
          <a:p>
            <a:pPr indent="-90804"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838200" y="365126"/>
            <a:ext cx="10515600" cy="616510"/>
          </a:xfrm>
          <a:prstGeom prst="rect">
            <a:avLst/>
          </a:prstGeom>
          <a:solidFill>
            <a:srgbClr val="E2A7F6"/>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NIST Definition of Cloud Computing</a:t>
            </a:r>
            <a:endParaRPr b="1">
              <a:solidFill>
                <a:srgbClr val="FF0000"/>
              </a:solidFill>
              <a:latin typeface="Cambria"/>
              <a:ea typeface="Cambria"/>
              <a:cs typeface="Cambria"/>
              <a:sym typeface="Cambria"/>
            </a:endParaRPr>
          </a:p>
        </p:txBody>
      </p:sp>
      <p:sp>
        <p:nvSpPr>
          <p:cNvPr id="191" name="Google Shape;191;p30"/>
          <p:cNvSpPr txBox="1"/>
          <p:nvPr>
            <p:ph idx="1" type="body"/>
          </p:nvPr>
        </p:nvSpPr>
        <p:spPr>
          <a:xfrm>
            <a:off x="838200" y="1241946"/>
            <a:ext cx="10515600" cy="5431809"/>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accent1"/>
              </a:buClr>
              <a:buSzPts val="1800"/>
              <a:buChar char="•"/>
            </a:pPr>
            <a:r>
              <a:rPr b="1" lang="en-IN" sz="1800">
                <a:solidFill>
                  <a:schemeClr val="accent1"/>
                </a:solidFill>
                <a:latin typeface="Cambria"/>
                <a:ea typeface="Cambria"/>
                <a:cs typeface="Cambria"/>
                <a:sym typeface="Cambria"/>
              </a:rPr>
              <a:t>Cloud computing is a model</a:t>
            </a:r>
            <a:r>
              <a:rPr lang="en-IN" sz="1800">
                <a:solidFill>
                  <a:schemeClr val="accent1"/>
                </a:solidFill>
                <a:latin typeface="Cambria"/>
                <a:ea typeface="Cambria"/>
                <a:cs typeface="Cambria"/>
                <a:sym typeface="Cambria"/>
              </a:rPr>
              <a:t> </a:t>
            </a:r>
            <a:r>
              <a:rPr b="1" lang="en-IN" sz="1800">
                <a:solidFill>
                  <a:srgbClr val="FF0066"/>
                </a:solidFill>
                <a:latin typeface="Cambria"/>
                <a:ea typeface="Cambria"/>
                <a:cs typeface="Cambria"/>
                <a:sym typeface="Cambria"/>
              </a:rPr>
              <a:t>for enabling ubiquitous, convenient, on-demand network access to a shared pool of configurable computing resources </a:t>
            </a:r>
            <a:r>
              <a:rPr lang="en-IN" sz="1800">
                <a:solidFill>
                  <a:schemeClr val="accent1"/>
                </a:solidFill>
                <a:latin typeface="Cambria"/>
                <a:ea typeface="Cambria"/>
                <a:cs typeface="Cambria"/>
                <a:sym typeface="Cambria"/>
              </a:rPr>
              <a:t>(e.g., networks, servers, storage, applications, and services) </a:t>
            </a:r>
            <a:r>
              <a:rPr b="1" lang="en-IN" sz="1800">
                <a:solidFill>
                  <a:srgbClr val="0070C0"/>
                </a:solidFill>
                <a:latin typeface="Cambria"/>
                <a:ea typeface="Cambria"/>
                <a:cs typeface="Cambria"/>
                <a:sym typeface="Cambria"/>
              </a:rPr>
              <a:t>that can be rapidly provisioned and released with minimal management effort or service provider interaction</a:t>
            </a:r>
            <a:r>
              <a:rPr lang="en-IN" sz="1800">
                <a:solidFill>
                  <a:schemeClr val="accent1"/>
                </a:solidFill>
                <a:latin typeface="Cambria"/>
                <a:ea typeface="Cambria"/>
                <a:cs typeface="Cambria"/>
                <a:sym typeface="Cambria"/>
              </a:rPr>
              <a:t>. </a:t>
            </a:r>
            <a:endParaRPr/>
          </a:p>
          <a:p>
            <a:pPr indent="-228600" lvl="0" marL="228600" rtl="0" algn="just">
              <a:lnSpc>
                <a:spcPct val="15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This cloud model is composed of </a:t>
            </a:r>
            <a:r>
              <a:rPr b="1" lang="en-IN" sz="1800" u="sng">
                <a:solidFill>
                  <a:schemeClr val="accent1"/>
                </a:solidFill>
                <a:latin typeface="Cambria"/>
                <a:ea typeface="Cambria"/>
                <a:cs typeface="Cambria"/>
                <a:sym typeface="Cambria"/>
              </a:rPr>
              <a:t>five essential characteristics</a:t>
            </a:r>
            <a:r>
              <a:rPr b="1" lang="en-IN" sz="1800">
                <a:solidFill>
                  <a:schemeClr val="accent1"/>
                </a:solidFill>
                <a:latin typeface="Cambria"/>
                <a:ea typeface="Cambria"/>
                <a:cs typeface="Cambria"/>
                <a:sym typeface="Cambria"/>
              </a:rPr>
              <a:t>, </a:t>
            </a:r>
            <a:r>
              <a:rPr b="1" lang="en-IN" sz="1800" u="sng">
                <a:solidFill>
                  <a:schemeClr val="accent1"/>
                </a:solidFill>
                <a:latin typeface="Cambria"/>
                <a:ea typeface="Cambria"/>
                <a:cs typeface="Cambria"/>
                <a:sym typeface="Cambria"/>
              </a:rPr>
              <a:t>three service models</a:t>
            </a:r>
            <a:r>
              <a:rPr b="1" lang="en-IN" sz="1800">
                <a:solidFill>
                  <a:schemeClr val="accent1"/>
                </a:solidFill>
                <a:latin typeface="Cambria"/>
                <a:ea typeface="Cambria"/>
                <a:cs typeface="Cambria"/>
                <a:sym typeface="Cambria"/>
              </a:rPr>
              <a:t>, and </a:t>
            </a:r>
            <a:r>
              <a:rPr b="1" lang="en-IN" sz="1800" u="sng">
                <a:solidFill>
                  <a:schemeClr val="accent1"/>
                </a:solidFill>
                <a:latin typeface="Cambria"/>
                <a:ea typeface="Cambria"/>
                <a:cs typeface="Cambria"/>
                <a:sym typeface="Cambria"/>
              </a:rPr>
              <a:t>four deployment models.</a:t>
            </a:r>
            <a:endParaRPr sz="1800" u="sng">
              <a:solidFill>
                <a:schemeClr val="accent1"/>
              </a:solidFill>
              <a:latin typeface="Cambria"/>
              <a:ea typeface="Cambria"/>
              <a:cs typeface="Cambria"/>
              <a:sym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838200" y="365126"/>
            <a:ext cx="10515600" cy="616510"/>
          </a:xfrm>
          <a:prstGeom prst="rect">
            <a:avLst/>
          </a:prstGeom>
          <a:solidFill>
            <a:srgbClr val="E2A7F6"/>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NIST Definition of Cloud Computing</a:t>
            </a:r>
            <a:endParaRPr b="1">
              <a:solidFill>
                <a:srgbClr val="FF0000"/>
              </a:solidFill>
              <a:latin typeface="Cambria"/>
              <a:ea typeface="Cambria"/>
              <a:cs typeface="Cambria"/>
              <a:sym typeface="Cambria"/>
            </a:endParaRPr>
          </a:p>
        </p:txBody>
      </p:sp>
      <p:sp>
        <p:nvSpPr>
          <p:cNvPr id="197" name="Google Shape;197;p31"/>
          <p:cNvSpPr txBox="1"/>
          <p:nvPr>
            <p:ph idx="1" type="body"/>
          </p:nvPr>
        </p:nvSpPr>
        <p:spPr>
          <a:xfrm>
            <a:off x="838200" y="1241946"/>
            <a:ext cx="10515600" cy="5431809"/>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150000"/>
              </a:lnSpc>
              <a:spcBef>
                <a:spcPts val="0"/>
              </a:spcBef>
              <a:spcAft>
                <a:spcPts val="0"/>
              </a:spcAft>
              <a:buClr>
                <a:schemeClr val="accent1"/>
              </a:buClr>
              <a:buSzPct val="100000"/>
              <a:buChar char="•"/>
            </a:pPr>
            <a:r>
              <a:rPr b="1" lang="en-IN" sz="2000">
                <a:solidFill>
                  <a:schemeClr val="accent1"/>
                </a:solidFill>
                <a:latin typeface="Cambria"/>
                <a:ea typeface="Cambria"/>
                <a:cs typeface="Cambria"/>
                <a:sym typeface="Cambria"/>
              </a:rPr>
              <a:t>Essential Characteristics: </a:t>
            </a:r>
            <a:endParaRPr/>
          </a:p>
          <a:p>
            <a:pPr indent="-228600" lvl="0" marL="228600" rtl="0" algn="just">
              <a:lnSpc>
                <a:spcPct val="150000"/>
              </a:lnSpc>
              <a:spcBef>
                <a:spcPts val="1000"/>
              </a:spcBef>
              <a:spcAft>
                <a:spcPts val="0"/>
              </a:spcAft>
              <a:buClr>
                <a:srgbClr val="FF0066"/>
              </a:buClr>
              <a:buSzPct val="100000"/>
              <a:buChar char="•"/>
            </a:pPr>
            <a:r>
              <a:rPr b="1" lang="en-IN" sz="2000">
                <a:solidFill>
                  <a:srgbClr val="FF0066"/>
                </a:solidFill>
                <a:latin typeface="Cambria"/>
                <a:ea typeface="Cambria"/>
                <a:cs typeface="Cambria"/>
                <a:sym typeface="Cambria"/>
              </a:rPr>
              <a:t>On-demand self-service</a:t>
            </a:r>
            <a:r>
              <a:rPr lang="en-IN" sz="2000">
                <a:solidFill>
                  <a:schemeClr val="accent1"/>
                </a:solidFill>
                <a:latin typeface="Cambria"/>
                <a:ea typeface="Cambria"/>
                <a:cs typeface="Cambria"/>
                <a:sym typeface="Cambria"/>
              </a:rPr>
              <a:t>. A consumer can unilaterally provision computing capabilities, such as server time and network storage, as needed automatically without requiring human interaction with each service provider. </a:t>
            </a:r>
            <a:endParaRPr/>
          </a:p>
          <a:p>
            <a:pPr indent="-228600" lvl="0" marL="228600" rtl="0" algn="just">
              <a:lnSpc>
                <a:spcPct val="150000"/>
              </a:lnSpc>
              <a:spcBef>
                <a:spcPts val="1000"/>
              </a:spcBef>
              <a:spcAft>
                <a:spcPts val="0"/>
              </a:spcAft>
              <a:buClr>
                <a:srgbClr val="FF0066"/>
              </a:buClr>
              <a:buSzPct val="100000"/>
              <a:buChar char="•"/>
            </a:pPr>
            <a:r>
              <a:rPr b="1" lang="en-IN" sz="2000">
                <a:solidFill>
                  <a:srgbClr val="FF0066"/>
                </a:solidFill>
                <a:latin typeface="Cambria"/>
                <a:ea typeface="Cambria"/>
                <a:cs typeface="Cambria"/>
                <a:sym typeface="Cambria"/>
              </a:rPr>
              <a:t>Broad network access. </a:t>
            </a:r>
            <a:r>
              <a:rPr lang="en-IN" sz="2000">
                <a:solidFill>
                  <a:schemeClr val="accent1"/>
                </a:solidFill>
                <a:latin typeface="Cambria"/>
                <a:ea typeface="Cambria"/>
                <a:cs typeface="Cambria"/>
                <a:sym typeface="Cambria"/>
              </a:rPr>
              <a:t>Capabilities are available over the network and accessed through standard mechanisms that promote use by heterogeneous thin or thick client platforms (e.g., mobile phones, tablets, laptops, and workstations). </a:t>
            </a:r>
            <a:endParaRPr/>
          </a:p>
          <a:p>
            <a:pPr indent="-228600" lvl="0" marL="228600" rtl="0" algn="just">
              <a:lnSpc>
                <a:spcPct val="150000"/>
              </a:lnSpc>
              <a:spcBef>
                <a:spcPts val="1000"/>
              </a:spcBef>
              <a:spcAft>
                <a:spcPts val="0"/>
              </a:spcAft>
              <a:buClr>
                <a:srgbClr val="FF0066"/>
              </a:buClr>
              <a:buSzPct val="100000"/>
              <a:buChar char="•"/>
            </a:pPr>
            <a:r>
              <a:rPr b="1" lang="en-IN" sz="2000">
                <a:solidFill>
                  <a:srgbClr val="FF0066"/>
                </a:solidFill>
                <a:latin typeface="Cambria"/>
                <a:ea typeface="Cambria"/>
                <a:cs typeface="Cambria"/>
                <a:sym typeface="Cambria"/>
              </a:rPr>
              <a:t>Resource pooling</a:t>
            </a:r>
            <a:r>
              <a:rPr lang="en-IN" sz="2000">
                <a:solidFill>
                  <a:schemeClr val="accent1"/>
                </a:solidFill>
                <a:latin typeface="Cambria"/>
                <a:ea typeface="Cambria"/>
                <a:cs typeface="Cambria"/>
                <a:sym typeface="Cambria"/>
              </a:rPr>
              <a:t>. The provider’s computing resources are pooled to serve multiple consumers using a multi-tenant model, with different physical and virtual resources dynamically assigned and reassigned according to consumer demand. There is a sense of location independence in that the customer generally has no control or knowledge over the exact location of the provided resources but may be able to specify location at a higher level of abstraction (e.g., country, state, or data enter). Examples of resources include storage, processing, memory, and network bandwidth.</a:t>
            </a:r>
            <a:endParaRPr sz="2000" u="sng">
              <a:solidFill>
                <a:schemeClr val="accent1"/>
              </a:solidFill>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838200" y="365125"/>
            <a:ext cx="10515600" cy="1325563"/>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Font typeface="Cambria"/>
              <a:buNone/>
            </a:pPr>
            <a:r>
              <a:rPr b="1" lang="en-IN">
                <a:solidFill>
                  <a:srgbClr val="FF0000"/>
                </a:solidFill>
                <a:latin typeface="Cambria"/>
                <a:ea typeface="Cambria"/>
                <a:cs typeface="Cambria"/>
                <a:sym typeface="Cambria"/>
              </a:rPr>
              <a:t>Course Scheme</a:t>
            </a:r>
            <a:endParaRPr b="1">
              <a:solidFill>
                <a:srgbClr val="FF0000"/>
              </a:solidFill>
              <a:latin typeface="Cambria"/>
              <a:ea typeface="Cambria"/>
              <a:cs typeface="Cambria"/>
              <a:sym typeface="Cambria"/>
            </a:endParaRPr>
          </a:p>
        </p:txBody>
      </p:sp>
      <p:pic>
        <p:nvPicPr>
          <p:cNvPr id="95" name="Google Shape;95;p14"/>
          <p:cNvPicPr preferRelativeResize="0"/>
          <p:nvPr>
            <p:ph idx="1" type="body"/>
          </p:nvPr>
        </p:nvPicPr>
        <p:blipFill rotWithShape="1">
          <a:blip r:embed="rId3">
            <a:alphaModFix/>
          </a:blip>
          <a:srcRect b="0" l="0" r="0" t="0"/>
          <a:stretch/>
        </p:blipFill>
        <p:spPr>
          <a:xfrm>
            <a:off x="859809" y="1896036"/>
            <a:ext cx="10658901" cy="44509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838200" y="365126"/>
            <a:ext cx="10515600" cy="616510"/>
          </a:xfrm>
          <a:prstGeom prst="rect">
            <a:avLst/>
          </a:prstGeom>
          <a:solidFill>
            <a:srgbClr val="E2A7F6"/>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NIST Definition of Cloud Computing</a:t>
            </a:r>
            <a:endParaRPr b="1">
              <a:solidFill>
                <a:srgbClr val="FF0000"/>
              </a:solidFill>
              <a:latin typeface="Cambria"/>
              <a:ea typeface="Cambria"/>
              <a:cs typeface="Cambria"/>
              <a:sym typeface="Cambria"/>
            </a:endParaRPr>
          </a:p>
        </p:txBody>
      </p:sp>
      <p:sp>
        <p:nvSpPr>
          <p:cNvPr id="203" name="Google Shape;203;p32"/>
          <p:cNvSpPr txBox="1"/>
          <p:nvPr>
            <p:ph idx="1" type="body"/>
          </p:nvPr>
        </p:nvSpPr>
        <p:spPr>
          <a:xfrm>
            <a:off x="838200" y="1241946"/>
            <a:ext cx="10515600" cy="5431809"/>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rgbClr val="FF0066"/>
              </a:buClr>
              <a:buSzPts val="2000"/>
              <a:buChar char="•"/>
            </a:pPr>
            <a:r>
              <a:rPr b="1" lang="en-IN" sz="2000">
                <a:solidFill>
                  <a:srgbClr val="FF0066"/>
                </a:solidFill>
                <a:latin typeface="Cambria"/>
                <a:ea typeface="Cambria"/>
                <a:cs typeface="Cambria"/>
                <a:sym typeface="Cambria"/>
              </a:rPr>
              <a:t>Rapid elasticity</a:t>
            </a:r>
            <a:r>
              <a:rPr lang="en-IN" sz="2000">
                <a:solidFill>
                  <a:schemeClr val="accent1"/>
                </a:solidFill>
                <a:latin typeface="Cambria"/>
                <a:ea typeface="Cambria"/>
                <a:cs typeface="Cambria"/>
                <a:sym typeface="Cambria"/>
              </a:rPr>
              <a:t>. Capabilities can be elastically provisioned and released, in some cases automatically, to scale rapidly outward and inward commensurate with demand. To the consumer, the capabilities available for provisioning often appear to be unlimited and can be appropriated in any quantity at any time. </a:t>
            </a:r>
            <a:endParaRPr/>
          </a:p>
          <a:p>
            <a:pPr indent="-101600" lvl="0" marL="228600" rtl="0" algn="just">
              <a:lnSpc>
                <a:spcPct val="150000"/>
              </a:lnSpc>
              <a:spcBef>
                <a:spcPts val="1000"/>
              </a:spcBef>
              <a:spcAft>
                <a:spcPts val="0"/>
              </a:spcAft>
              <a:buClr>
                <a:schemeClr val="dk1"/>
              </a:buClr>
              <a:buSzPts val="2000"/>
              <a:buNone/>
            </a:pPr>
            <a:r>
              <a:t/>
            </a:r>
            <a:endParaRPr sz="2000">
              <a:solidFill>
                <a:schemeClr val="accent1"/>
              </a:solidFill>
              <a:latin typeface="Cambria"/>
              <a:ea typeface="Cambria"/>
              <a:cs typeface="Cambria"/>
              <a:sym typeface="Cambria"/>
            </a:endParaRPr>
          </a:p>
          <a:p>
            <a:pPr indent="-228600" lvl="0" marL="228600" rtl="0" algn="just">
              <a:lnSpc>
                <a:spcPct val="150000"/>
              </a:lnSpc>
              <a:spcBef>
                <a:spcPts val="1000"/>
              </a:spcBef>
              <a:spcAft>
                <a:spcPts val="0"/>
              </a:spcAft>
              <a:buClr>
                <a:srgbClr val="FF0066"/>
              </a:buClr>
              <a:buSzPts val="2000"/>
              <a:buChar char="•"/>
            </a:pPr>
            <a:r>
              <a:rPr b="1" lang="en-IN" sz="2000">
                <a:solidFill>
                  <a:srgbClr val="FF0066"/>
                </a:solidFill>
                <a:latin typeface="Cambria"/>
                <a:ea typeface="Cambria"/>
                <a:cs typeface="Cambria"/>
                <a:sym typeface="Cambria"/>
              </a:rPr>
              <a:t>Measured service</a:t>
            </a:r>
            <a:r>
              <a:rPr lang="en-IN" sz="2000">
                <a:solidFill>
                  <a:srgbClr val="FF0066"/>
                </a:solidFill>
                <a:latin typeface="Cambria"/>
                <a:ea typeface="Cambria"/>
                <a:cs typeface="Cambria"/>
                <a:sym typeface="Cambria"/>
              </a:rPr>
              <a:t>. </a:t>
            </a:r>
            <a:r>
              <a:rPr lang="en-IN" sz="2000">
                <a:solidFill>
                  <a:schemeClr val="accent1"/>
                </a:solidFill>
                <a:latin typeface="Cambria"/>
                <a:ea typeface="Cambria"/>
                <a:cs typeface="Cambria"/>
                <a:sym typeface="Cambria"/>
              </a:rPr>
              <a:t>Cloud systems automatically control and optimize resource use by leveraging a metering capability1 at some level of abstraction appropriate to the type of service (e.g., storage, processing, bandwidth, and active user accounts). Resource usage can be monitored, controlled, and reported, providing transparency for both the provider and consumer of the utilized service</a:t>
            </a:r>
            <a:r>
              <a:rPr i="1" lang="en-IN" sz="2000"/>
              <a:t>. </a:t>
            </a:r>
            <a:r>
              <a:rPr lang="en-IN" sz="2000">
                <a:solidFill>
                  <a:schemeClr val="accent1"/>
                </a:solidFill>
                <a:latin typeface="Cambria"/>
                <a:ea typeface="Cambria"/>
                <a:cs typeface="Cambria"/>
                <a:sym typeface="Cambria"/>
              </a:rPr>
              <a:t>.</a:t>
            </a:r>
            <a:endParaRPr sz="2000" u="sng">
              <a:solidFill>
                <a:schemeClr val="accent1"/>
              </a:solidFill>
              <a:latin typeface="Cambria"/>
              <a:ea typeface="Cambria"/>
              <a:cs typeface="Cambria"/>
              <a:sym typeface="Cambr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type="title"/>
          </p:nvPr>
        </p:nvSpPr>
        <p:spPr>
          <a:xfrm>
            <a:off x="838200" y="365126"/>
            <a:ext cx="10515600" cy="616510"/>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Benefits of Cloud Computing</a:t>
            </a:r>
            <a:endParaRPr b="1">
              <a:solidFill>
                <a:srgbClr val="FF0000"/>
              </a:solidFill>
              <a:latin typeface="Cambria"/>
              <a:ea typeface="Cambria"/>
              <a:cs typeface="Cambria"/>
              <a:sym typeface="Cambria"/>
            </a:endParaRPr>
          </a:p>
        </p:txBody>
      </p:sp>
      <p:pic>
        <p:nvPicPr>
          <p:cNvPr id="209" name="Google Shape;209;p33"/>
          <p:cNvPicPr preferRelativeResize="0"/>
          <p:nvPr>
            <p:ph idx="1" type="body"/>
          </p:nvPr>
        </p:nvPicPr>
        <p:blipFill rotWithShape="1">
          <a:blip r:embed="rId3">
            <a:alphaModFix/>
          </a:blip>
          <a:srcRect b="0" l="0" r="0" t="0"/>
          <a:stretch/>
        </p:blipFill>
        <p:spPr>
          <a:xfrm>
            <a:off x="791569" y="1214651"/>
            <a:ext cx="10713493" cy="498143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838200" y="365125"/>
            <a:ext cx="10515600" cy="777875"/>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Types of Cloud (Cloud Deployment Model)</a:t>
            </a:r>
            <a:endParaRPr b="1" sz="4000">
              <a:solidFill>
                <a:srgbClr val="FF0000"/>
              </a:solidFill>
              <a:latin typeface="Cambria"/>
              <a:ea typeface="Cambria"/>
              <a:cs typeface="Cambria"/>
              <a:sym typeface="Cambria"/>
            </a:endParaRPr>
          </a:p>
        </p:txBody>
      </p:sp>
      <p:sp>
        <p:nvSpPr>
          <p:cNvPr id="215" name="Google Shape;215;p34"/>
          <p:cNvSpPr txBox="1"/>
          <p:nvPr>
            <p:ph idx="1" type="body"/>
          </p:nvPr>
        </p:nvSpPr>
        <p:spPr>
          <a:xfrm>
            <a:off x="838200" y="1392072"/>
            <a:ext cx="10515600" cy="5291115"/>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rgbClr val="00B0F0"/>
              </a:buClr>
              <a:buSzPts val="2000"/>
              <a:buChar char="•"/>
            </a:pPr>
            <a:r>
              <a:rPr b="1" lang="en-IN" sz="2000">
                <a:solidFill>
                  <a:srgbClr val="00B0F0"/>
                </a:solidFill>
                <a:latin typeface="Cambria"/>
                <a:ea typeface="Cambria"/>
                <a:cs typeface="Cambria"/>
                <a:sym typeface="Cambria"/>
              </a:rPr>
              <a:t>Public cloud:</a:t>
            </a:r>
            <a:endParaRPr/>
          </a:p>
          <a:p>
            <a:pPr indent="-228600" lvl="0" marL="228600" rtl="0" algn="just">
              <a:lnSpc>
                <a:spcPct val="100000"/>
              </a:lnSpc>
              <a:spcBef>
                <a:spcPts val="1000"/>
              </a:spcBef>
              <a:spcAft>
                <a:spcPts val="0"/>
              </a:spcAft>
              <a:buClr>
                <a:schemeClr val="accent1"/>
              </a:buClr>
              <a:buSzPts val="2000"/>
              <a:buChar char="•"/>
            </a:pPr>
            <a:r>
              <a:rPr lang="en-IN" sz="2000">
                <a:solidFill>
                  <a:schemeClr val="accent1"/>
                </a:solidFill>
                <a:latin typeface="Cambria"/>
                <a:ea typeface="Cambria"/>
                <a:cs typeface="Cambria"/>
                <a:sym typeface="Cambria"/>
              </a:rPr>
              <a:t>The cloud infrastructure is provisioned for open use by the general public. It may be owned, managed, and operated by a business, academic, or government organization, or some combination of them. It exists on the premises of the cloud provider. </a:t>
            </a:r>
            <a:endParaRPr/>
          </a:p>
          <a:p>
            <a:pPr indent="-228600" lvl="0" marL="228600" rtl="0" algn="just">
              <a:lnSpc>
                <a:spcPct val="100000"/>
              </a:lnSpc>
              <a:spcBef>
                <a:spcPts val="1000"/>
              </a:spcBef>
              <a:spcAft>
                <a:spcPts val="0"/>
              </a:spcAft>
              <a:buClr>
                <a:schemeClr val="accent1"/>
              </a:buClr>
              <a:buSzPts val="2000"/>
              <a:buNone/>
            </a:pPr>
            <a:r>
              <a:rPr lang="en-IN" sz="2000">
                <a:solidFill>
                  <a:schemeClr val="accent1"/>
                </a:solidFill>
                <a:latin typeface="Cambria"/>
                <a:ea typeface="Cambria"/>
                <a:cs typeface="Cambria"/>
                <a:sym typeface="Cambria"/>
              </a:rPr>
              <a:t> </a:t>
            </a:r>
            <a:endParaRPr sz="1900">
              <a:solidFill>
                <a:schemeClr val="accent1"/>
              </a:solidFill>
              <a:latin typeface="Cambria"/>
              <a:ea typeface="Cambria"/>
              <a:cs typeface="Cambria"/>
              <a:sym typeface="Cambria"/>
            </a:endParaRPr>
          </a:p>
          <a:p>
            <a:pPr indent="-228600" lvl="0" marL="228600" rtl="0" algn="just">
              <a:lnSpc>
                <a:spcPct val="100000"/>
              </a:lnSpc>
              <a:spcBef>
                <a:spcPts val="1000"/>
              </a:spcBef>
              <a:spcAft>
                <a:spcPts val="0"/>
              </a:spcAft>
              <a:buClr>
                <a:schemeClr val="accent1"/>
              </a:buClr>
              <a:buSzPts val="1900"/>
              <a:buChar char="•"/>
            </a:pPr>
            <a:r>
              <a:rPr lang="en-IN" sz="1900">
                <a:solidFill>
                  <a:schemeClr val="accent1"/>
                </a:solidFill>
                <a:latin typeface="Cambria"/>
                <a:ea typeface="Cambria"/>
                <a:cs typeface="Cambria"/>
                <a:sym typeface="Cambria"/>
              </a:rPr>
              <a:t>Public cloud, in general, </a:t>
            </a:r>
            <a:r>
              <a:rPr b="1" lang="en-IN" sz="1900">
                <a:solidFill>
                  <a:srgbClr val="BE1598"/>
                </a:solidFill>
                <a:latin typeface="Cambria"/>
                <a:ea typeface="Cambria"/>
                <a:cs typeface="Cambria"/>
                <a:sym typeface="Cambria"/>
              </a:rPr>
              <a:t>is SaaS services offered to users over the internet</a:t>
            </a:r>
            <a:r>
              <a:rPr lang="en-IN" sz="1900">
                <a:solidFill>
                  <a:srgbClr val="BE1598"/>
                </a:solidFill>
                <a:latin typeface="Cambria"/>
                <a:ea typeface="Cambria"/>
                <a:cs typeface="Cambria"/>
                <a:sym typeface="Cambria"/>
              </a:rPr>
              <a:t>.</a:t>
            </a:r>
            <a:endParaRPr/>
          </a:p>
          <a:p>
            <a:pPr indent="-107950" lvl="0" marL="228600" rtl="0" algn="just">
              <a:lnSpc>
                <a:spcPct val="100000"/>
              </a:lnSpc>
              <a:spcBef>
                <a:spcPts val="1000"/>
              </a:spcBef>
              <a:spcAft>
                <a:spcPts val="0"/>
              </a:spcAft>
              <a:buClr>
                <a:schemeClr val="dk1"/>
              </a:buClr>
              <a:buSzPts val="1900"/>
              <a:buNone/>
            </a:pPr>
            <a:r>
              <a:t/>
            </a:r>
            <a:endParaRPr sz="1900">
              <a:solidFill>
                <a:srgbClr val="BE1598"/>
              </a:solidFill>
              <a:latin typeface="Cambria"/>
              <a:ea typeface="Cambria"/>
              <a:cs typeface="Cambria"/>
              <a:sym typeface="Cambria"/>
            </a:endParaRPr>
          </a:p>
          <a:p>
            <a:pPr indent="-228600" lvl="0" marL="228600" rtl="0" algn="just">
              <a:lnSpc>
                <a:spcPct val="90000"/>
              </a:lnSpc>
              <a:spcBef>
                <a:spcPts val="1000"/>
              </a:spcBef>
              <a:spcAft>
                <a:spcPts val="0"/>
              </a:spcAft>
              <a:buClr>
                <a:schemeClr val="accent1"/>
              </a:buClr>
              <a:buSzPts val="1900"/>
              <a:buChar char="•"/>
            </a:pPr>
            <a:r>
              <a:rPr lang="en-IN" sz="1900">
                <a:solidFill>
                  <a:schemeClr val="accent1"/>
                </a:solidFill>
                <a:latin typeface="Cambria"/>
                <a:ea typeface="Cambria"/>
                <a:cs typeface="Cambria"/>
                <a:sym typeface="Cambria"/>
              </a:rPr>
              <a:t> It is the most economical option for users in which the service provider bears the expenses of bandwidth and infrastructure. </a:t>
            </a:r>
            <a:endParaRPr/>
          </a:p>
          <a:p>
            <a:pPr indent="-107950" lvl="0" marL="228600" rtl="0" algn="just">
              <a:lnSpc>
                <a:spcPct val="90000"/>
              </a:lnSpc>
              <a:spcBef>
                <a:spcPts val="1000"/>
              </a:spcBef>
              <a:spcAft>
                <a:spcPts val="0"/>
              </a:spcAft>
              <a:buClr>
                <a:schemeClr val="dk1"/>
              </a:buClr>
              <a:buSzPts val="1900"/>
              <a:buNone/>
            </a:pPr>
            <a:r>
              <a:t/>
            </a:r>
            <a:endParaRPr sz="1900">
              <a:solidFill>
                <a:schemeClr val="accent1"/>
              </a:solidFill>
              <a:latin typeface="Cambria"/>
              <a:ea typeface="Cambria"/>
              <a:cs typeface="Cambria"/>
              <a:sym typeface="Cambria"/>
            </a:endParaRPr>
          </a:p>
          <a:p>
            <a:pPr indent="-228600" lvl="0" marL="228600" rtl="0" algn="just">
              <a:lnSpc>
                <a:spcPct val="90000"/>
              </a:lnSpc>
              <a:spcBef>
                <a:spcPts val="1000"/>
              </a:spcBef>
              <a:spcAft>
                <a:spcPts val="0"/>
              </a:spcAft>
              <a:buClr>
                <a:schemeClr val="accent1"/>
              </a:buClr>
              <a:buSzPts val="1900"/>
              <a:buChar char="•"/>
            </a:pPr>
            <a:r>
              <a:rPr lang="en-IN" sz="1900">
                <a:solidFill>
                  <a:schemeClr val="accent1"/>
                </a:solidFill>
                <a:latin typeface="Cambria"/>
                <a:ea typeface="Cambria"/>
                <a:cs typeface="Cambria"/>
                <a:sym typeface="Cambria"/>
              </a:rPr>
              <a:t>It has limited configurations, and the cost is determined by usage capacity. </a:t>
            </a:r>
            <a:endParaRPr sz="1900">
              <a:solidFill>
                <a:schemeClr val="accent1"/>
              </a:solidFill>
              <a:latin typeface="Cambria"/>
              <a:ea typeface="Cambria"/>
              <a:cs typeface="Cambria"/>
              <a:sym typeface="Cambria"/>
            </a:endParaRPr>
          </a:p>
          <a:p>
            <a:pPr indent="-107950" lvl="0" marL="228600" rtl="0" algn="just">
              <a:lnSpc>
                <a:spcPct val="90000"/>
              </a:lnSpc>
              <a:spcBef>
                <a:spcPts val="1000"/>
              </a:spcBef>
              <a:spcAft>
                <a:spcPts val="0"/>
              </a:spcAft>
              <a:buClr>
                <a:schemeClr val="dk1"/>
              </a:buClr>
              <a:buSzPts val="1900"/>
              <a:buNone/>
            </a:pPr>
            <a:r>
              <a:t/>
            </a:r>
            <a:endParaRPr sz="1900">
              <a:solidFill>
                <a:schemeClr val="accent1"/>
              </a:solidFill>
              <a:latin typeface="Cambria"/>
              <a:ea typeface="Cambria"/>
              <a:cs typeface="Cambria"/>
              <a:sym typeface="Cambria"/>
            </a:endParaRPr>
          </a:p>
          <a:p>
            <a:pPr indent="-228600" lvl="0" marL="228600" rtl="0" algn="just">
              <a:lnSpc>
                <a:spcPct val="90000"/>
              </a:lnSpc>
              <a:spcBef>
                <a:spcPts val="1000"/>
              </a:spcBef>
              <a:spcAft>
                <a:spcPts val="0"/>
              </a:spcAft>
              <a:buClr>
                <a:schemeClr val="accent1"/>
              </a:buClr>
              <a:buSzPts val="1900"/>
              <a:buChar char="•"/>
            </a:pPr>
            <a:r>
              <a:rPr b="1" lang="en-IN" sz="1900">
                <a:solidFill>
                  <a:schemeClr val="accent1"/>
                </a:solidFill>
                <a:latin typeface="Cambria"/>
                <a:ea typeface="Cambria"/>
                <a:cs typeface="Cambria"/>
                <a:sym typeface="Cambria"/>
              </a:rPr>
              <a:t>Despite high reliability,</a:t>
            </a:r>
            <a:r>
              <a:rPr lang="en-IN" sz="1900">
                <a:solidFill>
                  <a:schemeClr val="accent1"/>
                </a:solidFill>
                <a:latin typeface="Cambria"/>
                <a:ea typeface="Cambria"/>
                <a:cs typeface="Cambria"/>
                <a:sym typeface="Cambria"/>
              </a:rPr>
              <a:t> </a:t>
            </a:r>
            <a:r>
              <a:rPr b="1" lang="en-IN" sz="1900">
                <a:solidFill>
                  <a:schemeClr val="accent1"/>
                </a:solidFill>
                <a:latin typeface="Cambria"/>
                <a:ea typeface="Cambria"/>
                <a:cs typeface="Cambria"/>
                <a:sym typeface="Cambria"/>
              </a:rPr>
              <a:t>lower costs, zero maintenance and on-demand scalability</a:t>
            </a:r>
            <a:r>
              <a:rPr lang="en-IN" sz="1900">
                <a:solidFill>
                  <a:schemeClr val="accent1"/>
                </a:solidFill>
                <a:latin typeface="Cambria"/>
                <a:ea typeface="Cambria"/>
                <a:cs typeface="Cambria"/>
                <a:sym typeface="Cambria"/>
              </a:rPr>
              <a:t>, the public cloud is </a:t>
            </a:r>
            <a:r>
              <a:rPr b="1" lang="en-IN" sz="1900">
                <a:solidFill>
                  <a:srgbClr val="BE1598"/>
                </a:solidFill>
                <a:latin typeface="Cambria"/>
                <a:ea typeface="Cambria"/>
                <a:cs typeface="Cambria"/>
                <a:sym typeface="Cambria"/>
              </a:rPr>
              <a:t>not suitable for organizations operating with </a:t>
            </a:r>
            <a:r>
              <a:rPr b="1" lang="en-IN" sz="1900">
                <a:solidFill>
                  <a:srgbClr val="FF0000"/>
                </a:solidFill>
                <a:latin typeface="Cambria"/>
                <a:ea typeface="Cambria"/>
                <a:cs typeface="Cambria"/>
                <a:sym typeface="Cambria"/>
              </a:rPr>
              <a:t>sensitive information</a:t>
            </a:r>
            <a:r>
              <a:rPr lang="en-IN" sz="1900">
                <a:solidFill>
                  <a:srgbClr val="FF0000"/>
                </a:solidFill>
                <a:latin typeface="Cambria"/>
                <a:ea typeface="Cambria"/>
                <a:cs typeface="Cambria"/>
                <a:sym typeface="Cambria"/>
              </a:rPr>
              <a:t> </a:t>
            </a:r>
            <a:r>
              <a:rPr lang="en-IN" sz="1900">
                <a:solidFill>
                  <a:schemeClr val="accent1"/>
                </a:solidFill>
                <a:latin typeface="Cambria"/>
                <a:ea typeface="Cambria"/>
                <a:cs typeface="Cambria"/>
                <a:sym typeface="Cambria"/>
              </a:rPr>
              <a:t>as they have to comply with stringent security regulations.</a:t>
            </a:r>
            <a:endParaRPr/>
          </a:p>
          <a:p>
            <a:pPr indent="-114300" lvl="0" marL="228600" rtl="0" algn="just">
              <a:lnSpc>
                <a:spcPct val="90000"/>
              </a:lnSpc>
              <a:spcBef>
                <a:spcPts val="1000"/>
              </a:spcBef>
              <a:spcAft>
                <a:spcPts val="0"/>
              </a:spcAft>
              <a:buClr>
                <a:schemeClr val="dk1"/>
              </a:buClr>
              <a:buSzPts val="1800"/>
              <a:buNone/>
            </a:pPr>
            <a:r>
              <a:t/>
            </a:r>
            <a:endParaRPr sz="1800">
              <a:solidFill>
                <a:schemeClr val="accent1"/>
              </a:solidFill>
              <a:latin typeface="Cambria"/>
              <a:ea typeface="Cambria"/>
              <a:cs typeface="Cambria"/>
              <a:sym typeface="Cambria"/>
            </a:endParaRPr>
          </a:p>
          <a:p>
            <a:pPr indent="-114300" lvl="0" marL="228600" rtl="0" algn="just">
              <a:lnSpc>
                <a:spcPct val="90000"/>
              </a:lnSpc>
              <a:spcBef>
                <a:spcPts val="1000"/>
              </a:spcBef>
              <a:spcAft>
                <a:spcPts val="0"/>
              </a:spcAft>
              <a:buClr>
                <a:schemeClr val="dk1"/>
              </a:buClr>
              <a:buSzPts val="1800"/>
              <a:buNone/>
            </a:pPr>
            <a:r>
              <a:t/>
            </a:r>
            <a:endParaRPr sz="1800">
              <a:solidFill>
                <a:schemeClr val="accent1"/>
              </a:solidFill>
              <a:latin typeface="Cambria"/>
              <a:ea typeface="Cambria"/>
              <a:cs typeface="Cambria"/>
              <a:sym typeface="Cambria"/>
            </a:endParaRPr>
          </a:p>
          <a:p>
            <a:pPr indent="0" lvl="0" marL="0" rtl="0" algn="just">
              <a:lnSpc>
                <a:spcPct val="90000"/>
              </a:lnSpc>
              <a:spcBef>
                <a:spcPts val="1000"/>
              </a:spcBef>
              <a:spcAft>
                <a:spcPts val="0"/>
              </a:spcAft>
              <a:buClr>
                <a:schemeClr val="dk1"/>
              </a:buClr>
              <a:buSzPts val="1800"/>
              <a:buNone/>
            </a:pPr>
            <a:r>
              <a:t/>
            </a:r>
            <a:endParaRPr sz="1800">
              <a:solidFill>
                <a:schemeClr val="accent1"/>
              </a:solidFill>
              <a:latin typeface="Cambria"/>
              <a:ea typeface="Cambria"/>
              <a:cs typeface="Cambria"/>
              <a:sym typeface="Cambr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838200" y="365125"/>
            <a:ext cx="10515600" cy="777875"/>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Types of Cloud (Cloud Deployment Model)</a:t>
            </a:r>
            <a:endParaRPr b="1" sz="4000">
              <a:solidFill>
                <a:srgbClr val="FF0000"/>
              </a:solidFill>
              <a:latin typeface="Cambria"/>
              <a:ea typeface="Cambria"/>
              <a:cs typeface="Cambria"/>
              <a:sym typeface="Cambria"/>
            </a:endParaRPr>
          </a:p>
        </p:txBody>
      </p:sp>
      <p:sp>
        <p:nvSpPr>
          <p:cNvPr id="221" name="Google Shape;221;p35"/>
          <p:cNvSpPr txBox="1"/>
          <p:nvPr>
            <p:ph idx="1" type="body"/>
          </p:nvPr>
        </p:nvSpPr>
        <p:spPr>
          <a:xfrm>
            <a:off x="838200" y="1392072"/>
            <a:ext cx="10515600" cy="529111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1800"/>
              <a:buNone/>
            </a:pPr>
            <a:r>
              <a:t/>
            </a:r>
            <a:endParaRPr sz="1800">
              <a:solidFill>
                <a:schemeClr val="accent1"/>
              </a:solidFill>
              <a:latin typeface="Cambria"/>
              <a:ea typeface="Cambria"/>
              <a:cs typeface="Cambria"/>
              <a:sym typeface="Cambria"/>
            </a:endParaRPr>
          </a:p>
          <a:p>
            <a:pPr indent="-228600" lvl="0" marL="228600" rtl="0" algn="just">
              <a:lnSpc>
                <a:spcPct val="90000"/>
              </a:lnSpc>
              <a:spcBef>
                <a:spcPts val="1000"/>
              </a:spcBef>
              <a:spcAft>
                <a:spcPts val="0"/>
              </a:spcAft>
              <a:buClr>
                <a:srgbClr val="00B0F0"/>
              </a:buClr>
              <a:buSzPts val="2000"/>
              <a:buChar char="•"/>
            </a:pPr>
            <a:r>
              <a:rPr b="1" lang="en-IN" sz="2000">
                <a:solidFill>
                  <a:srgbClr val="00B0F0"/>
                </a:solidFill>
                <a:latin typeface="Cambria"/>
                <a:ea typeface="Cambria"/>
                <a:cs typeface="Cambria"/>
                <a:sym typeface="Cambria"/>
              </a:rPr>
              <a:t>Private cloud:</a:t>
            </a:r>
            <a:endParaRPr/>
          </a:p>
          <a:p>
            <a:pPr indent="-228600" lvl="0" marL="228600" rtl="0" algn="just">
              <a:lnSpc>
                <a:spcPct val="15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The cloud infrastructure is provisioned for exclusive use by a single organization comprising multiple consumers (e.g., business units). It may be owned, managed, and operated by the organization, a third party, or some combination of them, and it may exist on or off premises.</a:t>
            </a:r>
            <a:endParaRPr/>
          </a:p>
          <a:p>
            <a:pPr indent="-114300" lvl="0" marL="228600" rtl="0" algn="just">
              <a:lnSpc>
                <a:spcPct val="150000"/>
              </a:lnSpc>
              <a:spcBef>
                <a:spcPts val="1000"/>
              </a:spcBef>
              <a:spcAft>
                <a:spcPts val="0"/>
              </a:spcAft>
              <a:buClr>
                <a:schemeClr val="dk1"/>
              </a:buClr>
              <a:buSzPts val="1800"/>
              <a:buNone/>
            </a:pPr>
            <a:r>
              <a:t/>
            </a:r>
            <a:endParaRPr sz="1800">
              <a:solidFill>
                <a:schemeClr val="accent1"/>
              </a:solidFill>
              <a:latin typeface="Cambria"/>
              <a:ea typeface="Cambria"/>
              <a:cs typeface="Cambria"/>
              <a:sym typeface="Cambria"/>
            </a:endParaRPr>
          </a:p>
          <a:p>
            <a:pPr indent="-228600" lvl="0" marL="228600" rtl="0" algn="just">
              <a:lnSpc>
                <a:spcPct val="15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As the name suggests, the private cloud </a:t>
            </a:r>
            <a:r>
              <a:rPr b="1" lang="en-IN" sz="1800">
                <a:solidFill>
                  <a:srgbClr val="BE1598"/>
                </a:solidFill>
                <a:latin typeface="Cambria"/>
                <a:ea typeface="Cambria"/>
                <a:cs typeface="Cambria"/>
                <a:sym typeface="Cambria"/>
              </a:rPr>
              <a:t>is used by </a:t>
            </a:r>
            <a:r>
              <a:rPr b="1" lang="en-IN" sz="1800">
                <a:solidFill>
                  <a:srgbClr val="FF0000"/>
                </a:solidFill>
                <a:latin typeface="Cambria"/>
                <a:ea typeface="Cambria"/>
                <a:cs typeface="Cambria"/>
                <a:sym typeface="Cambria"/>
              </a:rPr>
              <a:t>large organizations </a:t>
            </a:r>
            <a:r>
              <a:rPr b="1" lang="en-IN" sz="1800">
                <a:solidFill>
                  <a:srgbClr val="BE1598"/>
                </a:solidFill>
                <a:latin typeface="Cambria"/>
                <a:ea typeface="Cambria"/>
                <a:cs typeface="Cambria"/>
                <a:sym typeface="Cambria"/>
              </a:rPr>
              <a:t>to build and manage their own data centers for specific business and IT needs/ operations. </a:t>
            </a:r>
            <a:endParaRPr b="1" sz="1800">
              <a:solidFill>
                <a:srgbClr val="BE1598"/>
              </a:solidFill>
              <a:latin typeface="Cambria"/>
              <a:ea typeface="Cambria"/>
              <a:cs typeface="Cambria"/>
              <a:sym typeface="Cambria"/>
            </a:endParaRPr>
          </a:p>
          <a:p>
            <a:pPr indent="-114300" lvl="0" marL="228600" rtl="0" algn="just">
              <a:lnSpc>
                <a:spcPct val="150000"/>
              </a:lnSpc>
              <a:spcBef>
                <a:spcPts val="1000"/>
              </a:spcBef>
              <a:spcAft>
                <a:spcPts val="0"/>
              </a:spcAft>
              <a:buClr>
                <a:schemeClr val="dk1"/>
              </a:buClr>
              <a:buSzPts val="1800"/>
              <a:buNone/>
            </a:pPr>
            <a:r>
              <a:t/>
            </a:r>
            <a:endParaRPr b="1" sz="1800">
              <a:solidFill>
                <a:srgbClr val="BE1598"/>
              </a:solidFill>
              <a:latin typeface="Cambria"/>
              <a:ea typeface="Cambria"/>
              <a:cs typeface="Cambria"/>
              <a:sym typeface="Cambria"/>
            </a:endParaRPr>
          </a:p>
          <a:p>
            <a:pPr indent="-228600" lvl="0" marL="228600" rtl="0" algn="just">
              <a:lnSpc>
                <a:spcPct val="15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The private cloud provides </a:t>
            </a:r>
            <a:r>
              <a:rPr b="1" lang="en-IN" sz="1800">
                <a:solidFill>
                  <a:schemeClr val="accent1"/>
                </a:solidFill>
                <a:latin typeface="Cambria"/>
                <a:ea typeface="Cambria"/>
                <a:cs typeface="Cambria"/>
                <a:sym typeface="Cambria"/>
              </a:rPr>
              <a:t>more control over customizability, scalability and flexibility, while improving security of assets and business operations. </a:t>
            </a:r>
            <a:endParaRPr b="1" sz="1800">
              <a:solidFill>
                <a:schemeClr val="accent1"/>
              </a:solidFill>
              <a:latin typeface="Cambria"/>
              <a:ea typeface="Cambria"/>
              <a:cs typeface="Cambria"/>
              <a:sym typeface="Cambria"/>
            </a:endParaRPr>
          </a:p>
          <a:p>
            <a:pPr indent="0" lvl="0" marL="0" rtl="0" algn="just">
              <a:lnSpc>
                <a:spcPct val="90000"/>
              </a:lnSpc>
              <a:spcBef>
                <a:spcPts val="1000"/>
              </a:spcBef>
              <a:spcAft>
                <a:spcPts val="0"/>
              </a:spcAft>
              <a:buClr>
                <a:schemeClr val="dk1"/>
              </a:buClr>
              <a:buSzPts val="1800"/>
              <a:buNone/>
            </a:pPr>
            <a:r>
              <a:t/>
            </a:r>
            <a:endParaRPr sz="1800">
              <a:solidFill>
                <a:schemeClr val="accent1"/>
              </a:solidFill>
              <a:latin typeface="Cambria"/>
              <a:ea typeface="Cambria"/>
              <a:cs typeface="Cambria"/>
              <a:sym typeface="Cambr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6"/>
          <p:cNvSpPr txBox="1"/>
          <p:nvPr>
            <p:ph type="title"/>
          </p:nvPr>
        </p:nvSpPr>
        <p:spPr>
          <a:xfrm>
            <a:off x="838200" y="365126"/>
            <a:ext cx="10515600" cy="683746"/>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Types of Cloud(Cloud Deployment Model)</a:t>
            </a:r>
            <a:endParaRPr>
              <a:solidFill>
                <a:srgbClr val="FF0000"/>
              </a:solidFill>
            </a:endParaRPr>
          </a:p>
        </p:txBody>
      </p:sp>
      <p:sp>
        <p:nvSpPr>
          <p:cNvPr id="227" name="Google Shape;227;p36"/>
          <p:cNvSpPr txBox="1"/>
          <p:nvPr>
            <p:ph idx="1" type="body"/>
          </p:nvPr>
        </p:nvSpPr>
        <p:spPr>
          <a:xfrm>
            <a:off x="838200" y="1169894"/>
            <a:ext cx="10515600" cy="5688106"/>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rgbClr val="00B0F0"/>
              </a:buClr>
              <a:buSzPct val="100000"/>
              <a:buChar char="•"/>
            </a:pPr>
            <a:r>
              <a:rPr b="1" lang="en-IN" sz="2000">
                <a:solidFill>
                  <a:srgbClr val="00B0F0"/>
                </a:solidFill>
                <a:latin typeface="Cambria"/>
                <a:ea typeface="Cambria"/>
                <a:cs typeface="Cambria"/>
                <a:sym typeface="Cambria"/>
              </a:rPr>
              <a:t>Hybrid cloud:</a:t>
            </a:r>
            <a:endParaRPr/>
          </a:p>
          <a:p>
            <a:pPr indent="-228600" lvl="0" marL="228600" rtl="0" algn="just">
              <a:lnSpc>
                <a:spcPct val="150000"/>
              </a:lnSpc>
              <a:spcBef>
                <a:spcPts val="1000"/>
              </a:spcBef>
              <a:spcAft>
                <a:spcPts val="0"/>
              </a:spcAft>
              <a:buClr>
                <a:schemeClr val="accent1"/>
              </a:buClr>
              <a:buSzPct val="100000"/>
              <a:buChar char="•"/>
            </a:pPr>
            <a:r>
              <a:rPr lang="en-IN" sz="1800">
                <a:solidFill>
                  <a:schemeClr val="accent1"/>
                </a:solidFill>
                <a:latin typeface="Cambria"/>
                <a:ea typeface="Cambria"/>
                <a:cs typeface="Cambria"/>
                <a:sym typeface="Cambria"/>
              </a:rPr>
              <a:t>The cloud infrastructure is a composition of two or more distinct cloud infrastructures (private, community, or public) that remain unique entities, but are bound together by standardized or proprietary technology that enables data and application portability (e.g., cloud bursting for load balancing between clouds).</a:t>
            </a:r>
            <a:endParaRPr/>
          </a:p>
          <a:p>
            <a:pPr indent="-122872" lvl="0" marL="228600" rtl="0" algn="just">
              <a:lnSpc>
                <a:spcPct val="90000"/>
              </a:lnSpc>
              <a:spcBef>
                <a:spcPts val="1000"/>
              </a:spcBef>
              <a:spcAft>
                <a:spcPts val="0"/>
              </a:spcAft>
              <a:buClr>
                <a:schemeClr val="dk1"/>
              </a:buClr>
              <a:buSzPct val="100000"/>
              <a:buNone/>
            </a:pPr>
            <a:r>
              <a:t/>
            </a:r>
            <a:endParaRPr sz="1800">
              <a:solidFill>
                <a:schemeClr val="accent1"/>
              </a:solidFill>
              <a:latin typeface="Cambria"/>
              <a:ea typeface="Cambria"/>
              <a:cs typeface="Cambria"/>
              <a:sym typeface="Cambria"/>
            </a:endParaRPr>
          </a:p>
          <a:p>
            <a:pPr indent="-228600" lvl="0" marL="228600" rtl="0" algn="just">
              <a:lnSpc>
                <a:spcPct val="150000"/>
              </a:lnSpc>
              <a:spcBef>
                <a:spcPts val="1000"/>
              </a:spcBef>
              <a:spcAft>
                <a:spcPts val="0"/>
              </a:spcAft>
              <a:buClr>
                <a:schemeClr val="accent1"/>
              </a:buClr>
              <a:buSzPct val="100000"/>
              <a:buChar char="•"/>
            </a:pPr>
            <a:r>
              <a:rPr lang="en-IN" sz="1800">
                <a:solidFill>
                  <a:schemeClr val="accent1"/>
                </a:solidFill>
                <a:latin typeface="Cambria"/>
                <a:ea typeface="Cambria"/>
                <a:cs typeface="Cambria"/>
                <a:sym typeface="Cambria"/>
              </a:rPr>
              <a:t>Hybrid cloud is the </a:t>
            </a:r>
            <a:r>
              <a:rPr b="1" lang="en-IN" sz="1800">
                <a:solidFill>
                  <a:srgbClr val="BE1598"/>
                </a:solidFill>
                <a:latin typeface="Cambria"/>
                <a:ea typeface="Cambria"/>
                <a:cs typeface="Cambria"/>
                <a:sym typeface="Cambria"/>
              </a:rPr>
              <a:t>combination of a private and public cloud</a:t>
            </a:r>
            <a:r>
              <a:rPr lang="en-IN" sz="1800">
                <a:solidFill>
                  <a:schemeClr val="accent1"/>
                </a:solidFill>
                <a:latin typeface="Cambria"/>
                <a:ea typeface="Cambria"/>
                <a:cs typeface="Cambria"/>
                <a:sym typeface="Cambria"/>
              </a:rPr>
              <a:t>, </a:t>
            </a:r>
            <a:r>
              <a:rPr b="1" lang="en-IN" sz="1800">
                <a:solidFill>
                  <a:schemeClr val="accent1"/>
                </a:solidFill>
                <a:latin typeface="Cambria"/>
                <a:ea typeface="Cambria"/>
                <a:cs typeface="Cambria"/>
                <a:sym typeface="Cambria"/>
              </a:rPr>
              <a:t>providing for more flexibility to businesses while having control over critical operations and assets</a:t>
            </a:r>
            <a:r>
              <a:rPr lang="en-IN" sz="1800">
                <a:solidFill>
                  <a:schemeClr val="accent1"/>
                </a:solidFill>
                <a:latin typeface="Cambria"/>
                <a:ea typeface="Cambria"/>
                <a:cs typeface="Cambria"/>
                <a:sym typeface="Cambria"/>
              </a:rPr>
              <a:t>, coupled with improved flexibility and cost efficiency. </a:t>
            </a:r>
            <a:endParaRPr sz="1800">
              <a:solidFill>
                <a:schemeClr val="accent1"/>
              </a:solidFill>
              <a:latin typeface="Cambria"/>
              <a:ea typeface="Cambria"/>
              <a:cs typeface="Cambria"/>
              <a:sym typeface="Cambria"/>
            </a:endParaRPr>
          </a:p>
          <a:p>
            <a:pPr indent="0" lvl="0" marL="0" rtl="0" algn="just">
              <a:lnSpc>
                <a:spcPct val="150000"/>
              </a:lnSpc>
              <a:spcBef>
                <a:spcPts val="1000"/>
              </a:spcBef>
              <a:spcAft>
                <a:spcPts val="0"/>
              </a:spcAft>
              <a:buClr>
                <a:schemeClr val="dk1"/>
              </a:buClr>
              <a:buSzPct val="100000"/>
              <a:buNone/>
            </a:pPr>
            <a:r>
              <a:t/>
            </a:r>
            <a:endParaRPr sz="1800">
              <a:solidFill>
                <a:schemeClr val="accent1"/>
              </a:solidFill>
              <a:latin typeface="Cambria"/>
              <a:ea typeface="Cambria"/>
              <a:cs typeface="Cambria"/>
              <a:sym typeface="Cambria"/>
            </a:endParaRPr>
          </a:p>
          <a:p>
            <a:pPr indent="-228600" lvl="0" marL="228600" rtl="0" algn="just">
              <a:lnSpc>
                <a:spcPct val="150000"/>
              </a:lnSpc>
              <a:spcBef>
                <a:spcPts val="1000"/>
              </a:spcBef>
              <a:spcAft>
                <a:spcPts val="0"/>
              </a:spcAft>
              <a:buClr>
                <a:schemeClr val="accent1"/>
              </a:buClr>
              <a:buSzPct val="100000"/>
              <a:buChar char="•"/>
            </a:pPr>
            <a:r>
              <a:rPr lang="en-IN" sz="1800">
                <a:solidFill>
                  <a:schemeClr val="accent1"/>
                </a:solidFill>
                <a:latin typeface="Cambria"/>
                <a:ea typeface="Cambria"/>
                <a:cs typeface="Cambria"/>
                <a:sym typeface="Cambria"/>
              </a:rPr>
              <a:t>The hybrid cloud architecture </a:t>
            </a:r>
            <a:r>
              <a:rPr b="1" lang="en-IN" sz="1800">
                <a:solidFill>
                  <a:schemeClr val="accent1"/>
                </a:solidFill>
                <a:latin typeface="Cambria"/>
                <a:ea typeface="Cambria"/>
                <a:cs typeface="Cambria"/>
                <a:sym typeface="Cambria"/>
              </a:rPr>
              <a:t>enables companies to take advantage of the public cloud as </a:t>
            </a:r>
            <a:r>
              <a:rPr lang="en-IN" sz="1800">
                <a:solidFill>
                  <a:schemeClr val="accent1"/>
                </a:solidFill>
                <a:latin typeface="Cambria"/>
                <a:ea typeface="Cambria"/>
                <a:cs typeface="Cambria"/>
                <a:sym typeface="Cambria"/>
              </a:rPr>
              <a:t>and when necessary due to their easy workload migration. For instance</a:t>
            </a:r>
            <a:r>
              <a:rPr b="1" lang="en-IN" sz="1800">
                <a:solidFill>
                  <a:schemeClr val="accent1"/>
                </a:solidFill>
                <a:latin typeface="Cambria"/>
                <a:ea typeface="Cambria"/>
                <a:cs typeface="Cambria"/>
                <a:sym typeface="Cambria"/>
              </a:rPr>
              <a:t>, businesses can use the </a:t>
            </a:r>
            <a:r>
              <a:rPr b="1" lang="en-IN" sz="1800">
                <a:solidFill>
                  <a:srgbClr val="FF0000"/>
                </a:solidFill>
                <a:latin typeface="Cambria"/>
                <a:ea typeface="Cambria"/>
                <a:cs typeface="Cambria"/>
                <a:sym typeface="Cambria"/>
              </a:rPr>
              <a:t>public cloud</a:t>
            </a:r>
            <a:r>
              <a:rPr b="1" lang="en-IN" sz="1800">
                <a:solidFill>
                  <a:schemeClr val="accent1"/>
                </a:solidFill>
                <a:latin typeface="Cambria"/>
                <a:ea typeface="Cambria"/>
                <a:cs typeface="Cambria"/>
                <a:sym typeface="Cambria"/>
              </a:rPr>
              <a:t> for </a:t>
            </a:r>
            <a:r>
              <a:rPr b="1" lang="en-IN" sz="1800" u="sng">
                <a:solidFill>
                  <a:schemeClr val="accent1"/>
                </a:solidFill>
                <a:latin typeface="Cambria"/>
                <a:ea typeface="Cambria"/>
                <a:cs typeface="Cambria"/>
                <a:sym typeface="Cambria"/>
              </a:rPr>
              <a:t>running high-volume applications like emails</a:t>
            </a:r>
            <a:r>
              <a:rPr b="1" lang="en-IN" sz="1800">
                <a:solidFill>
                  <a:schemeClr val="accent1"/>
                </a:solidFill>
                <a:latin typeface="Cambria"/>
                <a:ea typeface="Cambria"/>
                <a:cs typeface="Cambria"/>
                <a:sym typeface="Cambria"/>
              </a:rPr>
              <a:t>, </a:t>
            </a:r>
            <a:r>
              <a:rPr lang="en-IN" sz="1800">
                <a:solidFill>
                  <a:schemeClr val="accent1"/>
                </a:solidFill>
                <a:latin typeface="Cambria"/>
                <a:ea typeface="Cambria"/>
                <a:cs typeface="Cambria"/>
                <a:sym typeface="Cambria"/>
              </a:rPr>
              <a:t>and </a:t>
            </a:r>
            <a:r>
              <a:rPr b="1" lang="en-IN" sz="1800">
                <a:solidFill>
                  <a:schemeClr val="accent1"/>
                </a:solidFill>
                <a:latin typeface="Cambria"/>
                <a:ea typeface="Cambria"/>
                <a:cs typeface="Cambria"/>
                <a:sym typeface="Cambria"/>
              </a:rPr>
              <a:t>utilize </a:t>
            </a:r>
            <a:r>
              <a:rPr b="1" lang="en-IN" sz="1800">
                <a:solidFill>
                  <a:srgbClr val="FF0000"/>
                </a:solidFill>
                <a:latin typeface="Cambria"/>
                <a:ea typeface="Cambria"/>
                <a:cs typeface="Cambria"/>
                <a:sym typeface="Cambria"/>
              </a:rPr>
              <a:t>private clouds </a:t>
            </a:r>
            <a:r>
              <a:rPr b="1" lang="en-IN" sz="1800">
                <a:solidFill>
                  <a:schemeClr val="accent1"/>
                </a:solidFill>
                <a:latin typeface="Cambria"/>
                <a:ea typeface="Cambria"/>
                <a:cs typeface="Cambria"/>
                <a:sym typeface="Cambria"/>
              </a:rPr>
              <a:t>for </a:t>
            </a:r>
            <a:r>
              <a:rPr b="1" lang="en-IN" sz="1800" u="sng">
                <a:solidFill>
                  <a:schemeClr val="accent1"/>
                </a:solidFill>
                <a:latin typeface="Cambria"/>
                <a:ea typeface="Cambria"/>
                <a:cs typeface="Cambria"/>
                <a:sym typeface="Cambria"/>
              </a:rPr>
              <a:t>sensitive assets like financials, data recovery</a:t>
            </a:r>
            <a:r>
              <a:rPr b="1" lang="en-IN" sz="1800">
                <a:solidFill>
                  <a:schemeClr val="accent1"/>
                </a:solidFill>
                <a:latin typeface="Cambria"/>
                <a:ea typeface="Cambria"/>
                <a:cs typeface="Cambria"/>
                <a:sym typeface="Cambria"/>
              </a:rPr>
              <a:t>, and during scheduled maintenance and rise in demand.</a:t>
            </a:r>
            <a:endParaRPr/>
          </a:p>
          <a:p>
            <a:pPr indent="-64135" lvl="0" marL="228600" rtl="0" algn="l">
              <a:lnSpc>
                <a:spcPct val="90000"/>
              </a:lnSpc>
              <a:spcBef>
                <a:spcPts val="1000"/>
              </a:spcBef>
              <a:spcAft>
                <a:spcPts val="0"/>
              </a:spcAft>
              <a:buClr>
                <a:schemeClr val="dk1"/>
              </a:buClr>
              <a:buSzPct val="100000"/>
              <a:buNone/>
            </a:pPr>
            <a:r>
              <a:t/>
            </a:r>
            <a:endParaRPr b="1">
              <a:solidFill>
                <a:schemeClr val="accen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type="title"/>
          </p:nvPr>
        </p:nvSpPr>
        <p:spPr>
          <a:xfrm>
            <a:off x="838200" y="365126"/>
            <a:ext cx="10515600" cy="683746"/>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Types of Cloud(Cloud Deployment Model)</a:t>
            </a:r>
            <a:endParaRPr>
              <a:solidFill>
                <a:srgbClr val="FF0000"/>
              </a:solidFill>
            </a:endParaRPr>
          </a:p>
        </p:txBody>
      </p:sp>
      <p:sp>
        <p:nvSpPr>
          <p:cNvPr id="233" name="Google Shape;233;p37"/>
          <p:cNvSpPr txBox="1"/>
          <p:nvPr>
            <p:ph idx="1" type="body"/>
          </p:nvPr>
        </p:nvSpPr>
        <p:spPr>
          <a:xfrm>
            <a:off x="838200" y="1169894"/>
            <a:ext cx="10515600" cy="568810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B0F0"/>
              </a:buClr>
              <a:buSzPts val="2000"/>
              <a:buChar char="•"/>
            </a:pPr>
            <a:r>
              <a:rPr b="1" lang="en-IN" sz="2000">
                <a:solidFill>
                  <a:srgbClr val="00B0F0"/>
                </a:solidFill>
                <a:latin typeface="Cambria"/>
                <a:ea typeface="Cambria"/>
                <a:cs typeface="Cambria"/>
                <a:sym typeface="Cambria"/>
              </a:rPr>
              <a:t>Community cloud:</a:t>
            </a:r>
            <a:endParaRPr/>
          </a:p>
          <a:p>
            <a:pPr indent="-228600" lvl="0" marL="228600" rtl="0" algn="l">
              <a:lnSpc>
                <a:spcPct val="90000"/>
              </a:lnSpc>
              <a:spcBef>
                <a:spcPts val="1000"/>
              </a:spcBef>
              <a:spcAft>
                <a:spcPts val="0"/>
              </a:spcAft>
              <a:buClr>
                <a:schemeClr val="dk1"/>
              </a:buClr>
              <a:buSzPts val="2000"/>
              <a:buNone/>
            </a:pPr>
            <a:r>
              <a:t/>
            </a:r>
            <a:endParaRPr b="1" sz="2000">
              <a:solidFill>
                <a:srgbClr val="00B0F0"/>
              </a:solidFill>
              <a:latin typeface="Cambria"/>
              <a:ea typeface="Cambria"/>
              <a:cs typeface="Cambria"/>
              <a:sym typeface="Cambria"/>
            </a:endParaRPr>
          </a:p>
          <a:p>
            <a:pPr indent="-228600" lvl="0" marL="228600" rtl="0" algn="just">
              <a:lnSpc>
                <a:spcPct val="150000"/>
              </a:lnSpc>
              <a:spcBef>
                <a:spcPts val="1000"/>
              </a:spcBef>
              <a:spcAft>
                <a:spcPts val="0"/>
              </a:spcAft>
              <a:buClr>
                <a:schemeClr val="accent1"/>
              </a:buClr>
              <a:buSzPts val="2000"/>
              <a:buChar char="•"/>
            </a:pPr>
            <a:r>
              <a:rPr lang="en-IN" sz="2000">
                <a:solidFill>
                  <a:schemeClr val="accent1"/>
                </a:solidFill>
                <a:latin typeface="Cambria"/>
                <a:ea typeface="Cambria"/>
                <a:cs typeface="Cambria"/>
                <a:sym typeface="Cambria"/>
              </a:rPr>
              <a:t>The cloud infrastructure is provisioned for exclusive </a:t>
            </a:r>
            <a:r>
              <a:rPr b="1" lang="en-IN" sz="2000">
                <a:solidFill>
                  <a:srgbClr val="FF0066"/>
                </a:solidFill>
                <a:latin typeface="Cambria"/>
                <a:ea typeface="Cambria"/>
                <a:cs typeface="Cambria"/>
                <a:sym typeface="Cambria"/>
              </a:rPr>
              <a:t>use by a specific community of consumers from organizations that have shared concerns </a:t>
            </a:r>
            <a:r>
              <a:rPr lang="en-IN" sz="2000">
                <a:solidFill>
                  <a:schemeClr val="accent1"/>
                </a:solidFill>
                <a:latin typeface="Cambria"/>
                <a:ea typeface="Cambria"/>
                <a:cs typeface="Cambria"/>
                <a:sym typeface="Cambria"/>
              </a:rPr>
              <a:t>(e.g., mission, security requirements, policy, and compliance considerations). It may be owned, managed, and operated by one or more of the organizations in the community, a third party, or some combination of them, and it may exist on or off premises.</a:t>
            </a:r>
            <a:endParaRPr b="1" sz="2000">
              <a:solidFill>
                <a:schemeClr val="accent1"/>
              </a:solidFill>
              <a:latin typeface="Cambria"/>
              <a:ea typeface="Cambria"/>
              <a:cs typeface="Cambria"/>
              <a:sym typeface="Cambr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txBox="1"/>
          <p:nvPr>
            <p:ph type="title"/>
          </p:nvPr>
        </p:nvSpPr>
        <p:spPr>
          <a:xfrm>
            <a:off x="838200" y="365125"/>
            <a:ext cx="10515600" cy="629957"/>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Popular Cloud Providers</a:t>
            </a:r>
            <a:endParaRPr b="1">
              <a:solidFill>
                <a:srgbClr val="FF0000"/>
              </a:solidFill>
              <a:latin typeface="Cambria"/>
              <a:ea typeface="Cambria"/>
              <a:cs typeface="Cambria"/>
              <a:sym typeface="Cambria"/>
            </a:endParaRPr>
          </a:p>
        </p:txBody>
      </p:sp>
      <p:pic>
        <p:nvPicPr>
          <p:cNvPr id="239" name="Google Shape;239;p38"/>
          <p:cNvPicPr preferRelativeResize="0"/>
          <p:nvPr>
            <p:ph idx="1" type="body"/>
          </p:nvPr>
        </p:nvPicPr>
        <p:blipFill rotWithShape="1">
          <a:blip r:embed="rId3">
            <a:alphaModFix/>
          </a:blip>
          <a:srcRect b="0" l="0" r="0" t="0"/>
          <a:stretch/>
        </p:blipFill>
        <p:spPr>
          <a:xfrm>
            <a:off x="764275" y="1433015"/>
            <a:ext cx="10345003" cy="42990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9"/>
          <p:cNvSpPr txBox="1"/>
          <p:nvPr>
            <p:ph type="title"/>
          </p:nvPr>
        </p:nvSpPr>
        <p:spPr>
          <a:xfrm>
            <a:off x="838200" y="365125"/>
            <a:ext cx="10515600" cy="629957"/>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Cloud Providers</a:t>
            </a:r>
            <a:endParaRPr b="1">
              <a:solidFill>
                <a:srgbClr val="FF0000"/>
              </a:solidFill>
              <a:latin typeface="Cambria"/>
              <a:ea typeface="Cambria"/>
              <a:cs typeface="Cambria"/>
              <a:sym typeface="Cambria"/>
            </a:endParaRPr>
          </a:p>
        </p:txBody>
      </p:sp>
      <p:sp>
        <p:nvSpPr>
          <p:cNvPr id="245" name="Google Shape;245;p39"/>
          <p:cNvSpPr txBox="1"/>
          <p:nvPr>
            <p:ph idx="1" type="body"/>
          </p:nvPr>
        </p:nvSpPr>
        <p:spPr>
          <a:xfrm>
            <a:off x="838200" y="1102658"/>
            <a:ext cx="10515600" cy="5472953"/>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46" name="Google Shape;246;p39"/>
          <p:cNvPicPr preferRelativeResize="0"/>
          <p:nvPr/>
        </p:nvPicPr>
        <p:blipFill rotWithShape="1">
          <a:blip r:embed="rId3">
            <a:alphaModFix/>
          </a:blip>
          <a:srcRect b="0" l="0" r="0" t="0"/>
          <a:stretch/>
        </p:blipFill>
        <p:spPr>
          <a:xfrm>
            <a:off x="941294" y="1008530"/>
            <a:ext cx="10085294" cy="533848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838200" y="365125"/>
            <a:ext cx="10515600" cy="629957"/>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2. Cloud Providers</a:t>
            </a:r>
            <a:endParaRPr b="1">
              <a:solidFill>
                <a:srgbClr val="FF0000"/>
              </a:solidFill>
              <a:latin typeface="Cambria"/>
              <a:ea typeface="Cambria"/>
              <a:cs typeface="Cambria"/>
              <a:sym typeface="Cambria"/>
            </a:endParaRPr>
          </a:p>
        </p:txBody>
      </p:sp>
      <p:sp>
        <p:nvSpPr>
          <p:cNvPr id="252" name="Google Shape;252;p40"/>
          <p:cNvSpPr txBox="1"/>
          <p:nvPr>
            <p:ph idx="1" type="body"/>
          </p:nvPr>
        </p:nvSpPr>
        <p:spPr>
          <a:xfrm>
            <a:off x="838200" y="1102658"/>
            <a:ext cx="10515600" cy="5472953"/>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rgbClr val="FF0000"/>
              </a:buClr>
              <a:buSzPct val="100000"/>
              <a:buChar char="•"/>
            </a:pPr>
            <a:r>
              <a:rPr b="1" lang="en-IN">
                <a:solidFill>
                  <a:srgbClr val="FF0000"/>
                </a:solidFill>
                <a:latin typeface="Cambria"/>
                <a:ea typeface="Cambria"/>
                <a:cs typeface="Cambria"/>
                <a:sym typeface="Cambria"/>
              </a:rPr>
              <a:t>There are many Cloud Service providers in the market:</a:t>
            </a:r>
            <a:endParaRPr/>
          </a:p>
          <a:p>
            <a:pPr indent="-228600" lvl="0" marL="228600" rtl="0" algn="l">
              <a:lnSpc>
                <a:spcPct val="90000"/>
              </a:lnSpc>
              <a:spcBef>
                <a:spcPts val="1000"/>
              </a:spcBef>
              <a:spcAft>
                <a:spcPts val="0"/>
              </a:spcAft>
              <a:buClr>
                <a:schemeClr val="accent1"/>
              </a:buClr>
              <a:buSzPct val="100000"/>
              <a:buChar char="•"/>
            </a:pPr>
            <a:r>
              <a:rPr b="1" lang="en-IN" u="sng">
                <a:solidFill>
                  <a:schemeClr val="hlink"/>
                </a:solidFill>
                <a:latin typeface="Cambria"/>
                <a:ea typeface="Cambria"/>
                <a:cs typeface="Cambria"/>
                <a:sym typeface="Cambria"/>
                <a:hlinkClick r:id="rId3"/>
              </a:rPr>
              <a:t>Amazon Web Service (AWS)</a:t>
            </a:r>
            <a:endParaRPr>
              <a:solidFill>
                <a:schemeClr val="accent1"/>
              </a:solidFill>
              <a:latin typeface="Cambria"/>
              <a:ea typeface="Cambria"/>
              <a:cs typeface="Cambria"/>
              <a:sym typeface="Cambria"/>
            </a:endParaRPr>
          </a:p>
          <a:p>
            <a:pPr indent="-228600" lvl="0" marL="228600" rtl="0" algn="l">
              <a:lnSpc>
                <a:spcPct val="90000"/>
              </a:lnSpc>
              <a:spcBef>
                <a:spcPts val="1000"/>
              </a:spcBef>
              <a:spcAft>
                <a:spcPts val="0"/>
              </a:spcAft>
              <a:buClr>
                <a:schemeClr val="accent1"/>
              </a:buClr>
              <a:buSzPct val="100000"/>
              <a:buChar char="•"/>
            </a:pPr>
            <a:r>
              <a:rPr lang="en-IN">
                <a:solidFill>
                  <a:schemeClr val="accent1"/>
                </a:solidFill>
                <a:latin typeface="Cambria"/>
                <a:ea typeface="Cambria"/>
                <a:cs typeface="Cambria"/>
                <a:sym typeface="Cambria"/>
              </a:rPr>
              <a:t>Microsoft Azure</a:t>
            </a:r>
            <a:endParaRPr/>
          </a:p>
          <a:p>
            <a:pPr indent="-228600" lvl="0" marL="228600" rtl="0" algn="l">
              <a:lnSpc>
                <a:spcPct val="90000"/>
              </a:lnSpc>
              <a:spcBef>
                <a:spcPts val="1000"/>
              </a:spcBef>
              <a:spcAft>
                <a:spcPts val="0"/>
              </a:spcAft>
              <a:buClr>
                <a:schemeClr val="accent1"/>
              </a:buClr>
              <a:buSzPct val="100000"/>
              <a:buChar char="•"/>
            </a:pPr>
            <a:r>
              <a:rPr lang="en-IN">
                <a:solidFill>
                  <a:schemeClr val="accent1"/>
                </a:solidFill>
                <a:latin typeface="Cambria"/>
                <a:ea typeface="Cambria"/>
                <a:cs typeface="Cambria"/>
                <a:sym typeface="Cambria"/>
              </a:rPr>
              <a:t>Google Cloud Platform</a:t>
            </a:r>
            <a:endParaRPr/>
          </a:p>
          <a:p>
            <a:pPr indent="-228600" lvl="0" marL="228600" rtl="0" algn="l">
              <a:lnSpc>
                <a:spcPct val="90000"/>
              </a:lnSpc>
              <a:spcBef>
                <a:spcPts val="1000"/>
              </a:spcBef>
              <a:spcAft>
                <a:spcPts val="0"/>
              </a:spcAft>
              <a:buClr>
                <a:schemeClr val="accent1"/>
              </a:buClr>
              <a:buSzPct val="100000"/>
              <a:buChar char="•"/>
            </a:pPr>
            <a:r>
              <a:rPr lang="en-IN">
                <a:solidFill>
                  <a:schemeClr val="accent1"/>
                </a:solidFill>
                <a:latin typeface="Cambria"/>
                <a:ea typeface="Cambria"/>
                <a:cs typeface="Cambria"/>
                <a:sym typeface="Cambria"/>
              </a:rPr>
              <a:t>IBM Cloud Services</a:t>
            </a:r>
            <a:endParaRPr/>
          </a:p>
          <a:p>
            <a:pPr indent="-228600" lvl="0" marL="228600" rtl="0" algn="l">
              <a:lnSpc>
                <a:spcPct val="90000"/>
              </a:lnSpc>
              <a:spcBef>
                <a:spcPts val="1000"/>
              </a:spcBef>
              <a:spcAft>
                <a:spcPts val="0"/>
              </a:spcAft>
              <a:buClr>
                <a:schemeClr val="accent1"/>
              </a:buClr>
              <a:buSzPct val="100000"/>
              <a:buChar char="•"/>
            </a:pPr>
            <a:r>
              <a:rPr lang="en-IN">
                <a:solidFill>
                  <a:schemeClr val="accent1"/>
                </a:solidFill>
                <a:latin typeface="Cambria"/>
                <a:ea typeface="Cambria"/>
                <a:cs typeface="Cambria"/>
                <a:sym typeface="Cambria"/>
              </a:rPr>
              <a:t>Adobe Creative Cloud</a:t>
            </a:r>
            <a:endParaRPr/>
          </a:p>
          <a:p>
            <a:pPr indent="-228600" lvl="0" marL="228600" rtl="0" algn="l">
              <a:lnSpc>
                <a:spcPct val="90000"/>
              </a:lnSpc>
              <a:spcBef>
                <a:spcPts val="1000"/>
              </a:spcBef>
              <a:spcAft>
                <a:spcPts val="0"/>
              </a:spcAft>
              <a:buClr>
                <a:schemeClr val="accent1"/>
              </a:buClr>
              <a:buSzPct val="100000"/>
              <a:buChar char="•"/>
            </a:pPr>
            <a:r>
              <a:rPr lang="en-IN">
                <a:solidFill>
                  <a:schemeClr val="accent1"/>
                </a:solidFill>
                <a:latin typeface="Cambria"/>
                <a:ea typeface="Cambria"/>
                <a:cs typeface="Cambria"/>
                <a:sym typeface="Cambria"/>
              </a:rPr>
              <a:t>Kamatera</a:t>
            </a:r>
            <a:endParaRPr>
              <a:solidFill>
                <a:schemeClr val="accent1"/>
              </a:solidFill>
              <a:latin typeface="Cambria"/>
              <a:ea typeface="Cambria"/>
              <a:cs typeface="Cambria"/>
              <a:sym typeface="Cambria"/>
            </a:endParaRPr>
          </a:p>
          <a:p>
            <a:pPr indent="-228600" lvl="0" marL="228600" rtl="0" algn="l">
              <a:lnSpc>
                <a:spcPct val="90000"/>
              </a:lnSpc>
              <a:spcBef>
                <a:spcPts val="1000"/>
              </a:spcBef>
              <a:spcAft>
                <a:spcPts val="0"/>
              </a:spcAft>
              <a:buClr>
                <a:schemeClr val="accent1"/>
              </a:buClr>
              <a:buSzPct val="100000"/>
              <a:buChar char="•"/>
            </a:pPr>
            <a:r>
              <a:rPr lang="en-IN">
                <a:solidFill>
                  <a:schemeClr val="accent1"/>
                </a:solidFill>
                <a:latin typeface="Cambria"/>
                <a:ea typeface="Cambria"/>
                <a:cs typeface="Cambria"/>
                <a:sym typeface="Cambria"/>
              </a:rPr>
              <a:t>VMware</a:t>
            </a:r>
            <a:endParaRPr/>
          </a:p>
          <a:p>
            <a:pPr indent="-228600" lvl="0" marL="228600" rtl="0" algn="l">
              <a:lnSpc>
                <a:spcPct val="90000"/>
              </a:lnSpc>
              <a:spcBef>
                <a:spcPts val="1000"/>
              </a:spcBef>
              <a:spcAft>
                <a:spcPts val="0"/>
              </a:spcAft>
              <a:buClr>
                <a:schemeClr val="accent1"/>
              </a:buClr>
              <a:buSzPct val="100000"/>
              <a:buChar char="•"/>
            </a:pPr>
            <a:r>
              <a:rPr lang="en-IN">
                <a:solidFill>
                  <a:schemeClr val="accent1"/>
                </a:solidFill>
                <a:latin typeface="Cambria"/>
                <a:ea typeface="Cambria"/>
                <a:cs typeface="Cambria"/>
                <a:sym typeface="Cambria"/>
              </a:rPr>
              <a:t>Rackspace</a:t>
            </a:r>
            <a:endParaRPr>
              <a:solidFill>
                <a:schemeClr val="accent1"/>
              </a:solidFill>
              <a:latin typeface="Cambria"/>
              <a:ea typeface="Cambria"/>
              <a:cs typeface="Cambria"/>
              <a:sym typeface="Cambria"/>
            </a:endParaRPr>
          </a:p>
          <a:p>
            <a:pPr indent="-228600" lvl="0" marL="228600" rtl="0" algn="l">
              <a:lnSpc>
                <a:spcPct val="90000"/>
              </a:lnSpc>
              <a:spcBef>
                <a:spcPts val="1000"/>
              </a:spcBef>
              <a:spcAft>
                <a:spcPts val="0"/>
              </a:spcAft>
              <a:buClr>
                <a:schemeClr val="accent1"/>
              </a:buClr>
              <a:buSzPct val="100000"/>
              <a:buChar char="•"/>
            </a:pPr>
            <a:r>
              <a:rPr lang="en-IN">
                <a:solidFill>
                  <a:schemeClr val="accent1"/>
                </a:solidFill>
                <a:latin typeface="Cambria"/>
                <a:ea typeface="Cambria"/>
                <a:cs typeface="Cambria"/>
                <a:sym typeface="Cambria"/>
              </a:rPr>
              <a:t>Red Hat</a:t>
            </a:r>
            <a:endParaRPr/>
          </a:p>
          <a:p>
            <a:pPr indent="-228600" lvl="0" marL="228600" rtl="0" algn="l">
              <a:lnSpc>
                <a:spcPct val="90000"/>
              </a:lnSpc>
              <a:spcBef>
                <a:spcPts val="1000"/>
              </a:spcBef>
              <a:spcAft>
                <a:spcPts val="0"/>
              </a:spcAft>
              <a:buClr>
                <a:schemeClr val="accent1"/>
              </a:buClr>
              <a:buSzPct val="100000"/>
              <a:buChar char="•"/>
            </a:pPr>
            <a:r>
              <a:rPr b="1" lang="en-IN" u="sng">
                <a:solidFill>
                  <a:schemeClr val="hlink"/>
                </a:solidFill>
                <a:latin typeface="Cambria"/>
                <a:ea typeface="Cambria"/>
                <a:cs typeface="Cambria"/>
                <a:sym typeface="Cambria"/>
                <a:hlinkClick r:id="rId4"/>
              </a:rPr>
              <a:t>Salesforce</a:t>
            </a:r>
            <a:endParaRPr>
              <a:solidFill>
                <a:schemeClr val="accent1"/>
              </a:solidFill>
              <a:latin typeface="Cambria"/>
              <a:ea typeface="Cambria"/>
              <a:cs typeface="Cambria"/>
              <a:sym typeface="Cambria"/>
            </a:endParaRPr>
          </a:p>
          <a:p>
            <a:pPr indent="-228600" lvl="0" marL="228600" rtl="0" algn="l">
              <a:lnSpc>
                <a:spcPct val="90000"/>
              </a:lnSpc>
              <a:spcBef>
                <a:spcPts val="1000"/>
              </a:spcBef>
              <a:spcAft>
                <a:spcPts val="0"/>
              </a:spcAft>
              <a:buClr>
                <a:schemeClr val="accent1"/>
              </a:buClr>
              <a:buSzPct val="100000"/>
              <a:buChar char="•"/>
            </a:pPr>
            <a:r>
              <a:rPr lang="en-IN">
                <a:solidFill>
                  <a:schemeClr val="accent1"/>
                </a:solidFill>
                <a:latin typeface="Cambria"/>
                <a:ea typeface="Cambria"/>
                <a:cs typeface="Cambria"/>
                <a:sym typeface="Cambria"/>
              </a:rPr>
              <a:t>Oracle Cloud</a:t>
            </a:r>
            <a:endParaRPr/>
          </a:p>
          <a:p>
            <a:pPr indent="-228600" lvl="0" marL="228600" rtl="0" algn="l">
              <a:lnSpc>
                <a:spcPct val="90000"/>
              </a:lnSpc>
              <a:spcBef>
                <a:spcPts val="1000"/>
              </a:spcBef>
              <a:spcAft>
                <a:spcPts val="0"/>
              </a:spcAft>
              <a:buClr>
                <a:schemeClr val="accent1"/>
              </a:buClr>
              <a:buSzPct val="100000"/>
              <a:buChar char="•"/>
            </a:pPr>
            <a:r>
              <a:rPr lang="en-IN">
                <a:solidFill>
                  <a:schemeClr val="accent1"/>
                </a:solidFill>
                <a:latin typeface="Cambria"/>
                <a:ea typeface="Cambria"/>
                <a:cs typeface="Cambria"/>
                <a:sym typeface="Cambria"/>
              </a:rPr>
              <a:t>SAP</a:t>
            </a:r>
            <a:endParaRPr/>
          </a:p>
          <a:p>
            <a:pPr indent="-228600" lvl="0" marL="228600" rtl="0" algn="l">
              <a:lnSpc>
                <a:spcPct val="90000"/>
              </a:lnSpc>
              <a:spcBef>
                <a:spcPts val="1000"/>
              </a:spcBef>
              <a:spcAft>
                <a:spcPts val="0"/>
              </a:spcAft>
              <a:buClr>
                <a:schemeClr val="accent1"/>
              </a:buClr>
              <a:buSzPct val="100000"/>
              <a:buChar char="•"/>
            </a:pPr>
            <a:r>
              <a:rPr lang="en-IN">
                <a:solidFill>
                  <a:schemeClr val="accent1"/>
                </a:solidFill>
                <a:latin typeface="Cambria"/>
                <a:ea typeface="Cambria"/>
                <a:cs typeface="Cambria"/>
                <a:sym typeface="Cambria"/>
              </a:rPr>
              <a:t>Verizon Cloud</a:t>
            </a:r>
            <a:endParaRPr/>
          </a:p>
          <a:p>
            <a:pPr indent="-228600" lvl="0" marL="228600" rtl="0" algn="l">
              <a:lnSpc>
                <a:spcPct val="90000"/>
              </a:lnSpc>
              <a:spcBef>
                <a:spcPts val="1000"/>
              </a:spcBef>
              <a:spcAft>
                <a:spcPts val="0"/>
              </a:spcAft>
              <a:buClr>
                <a:schemeClr val="accent1"/>
              </a:buClr>
              <a:buSzPct val="100000"/>
              <a:buChar char="•"/>
            </a:pPr>
            <a:r>
              <a:rPr lang="en-IN">
                <a:solidFill>
                  <a:schemeClr val="accent1"/>
                </a:solidFill>
                <a:latin typeface="Cambria"/>
                <a:ea typeface="Cambria"/>
                <a:cs typeface="Cambria"/>
                <a:sym typeface="Cambria"/>
              </a:rPr>
              <a:t>Navisite</a:t>
            </a:r>
            <a:endParaRPr>
              <a:solidFill>
                <a:schemeClr val="accent1"/>
              </a:solidFill>
              <a:latin typeface="Cambria"/>
              <a:ea typeface="Cambria"/>
              <a:cs typeface="Cambria"/>
              <a:sym typeface="Cambria"/>
            </a:endParaRPr>
          </a:p>
          <a:p>
            <a:pPr indent="-228600" lvl="0" marL="228600" rtl="0" algn="l">
              <a:lnSpc>
                <a:spcPct val="90000"/>
              </a:lnSpc>
              <a:spcBef>
                <a:spcPts val="1000"/>
              </a:spcBef>
              <a:spcAft>
                <a:spcPts val="0"/>
              </a:spcAft>
              <a:buClr>
                <a:schemeClr val="accent1"/>
              </a:buClr>
              <a:buSzPct val="100000"/>
              <a:buChar char="•"/>
            </a:pPr>
            <a:r>
              <a:rPr lang="en-IN">
                <a:solidFill>
                  <a:schemeClr val="accent1"/>
                </a:solidFill>
                <a:latin typeface="Cambria"/>
                <a:ea typeface="Cambria"/>
                <a:cs typeface="Cambria"/>
                <a:sym typeface="Cambria"/>
              </a:rPr>
              <a:t>Dropbox</a:t>
            </a:r>
            <a:endParaRPr>
              <a:solidFill>
                <a:schemeClr val="accent1"/>
              </a:solidFill>
              <a:latin typeface="Cambria"/>
              <a:ea typeface="Cambria"/>
              <a:cs typeface="Cambria"/>
              <a:sym typeface="Cambria"/>
            </a:endParaRPr>
          </a:p>
          <a:p>
            <a:pPr indent="-10414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838200" y="365125"/>
            <a:ext cx="10515600" cy="629957"/>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AWS</a:t>
            </a:r>
            <a:endParaRPr b="1">
              <a:solidFill>
                <a:srgbClr val="FF0000"/>
              </a:solidFill>
              <a:latin typeface="Cambria"/>
              <a:ea typeface="Cambria"/>
              <a:cs typeface="Cambria"/>
              <a:sym typeface="Cambria"/>
            </a:endParaRPr>
          </a:p>
        </p:txBody>
      </p:sp>
      <p:sp>
        <p:nvSpPr>
          <p:cNvPr id="258" name="Google Shape;258;p41"/>
          <p:cNvSpPr txBox="1"/>
          <p:nvPr>
            <p:ph idx="1" type="body"/>
          </p:nvPr>
        </p:nvSpPr>
        <p:spPr>
          <a:xfrm>
            <a:off x="838200" y="1519518"/>
            <a:ext cx="10515600" cy="486223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accent1"/>
              </a:buClr>
              <a:buSzPts val="2000"/>
              <a:buChar char="•"/>
            </a:pPr>
            <a:r>
              <a:rPr lang="en-IN" sz="2000">
                <a:solidFill>
                  <a:schemeClr val="accent1"/>
                </a:solidFill>
                <a:latin typeface="Cambria"/>
                <a:ea typeface="Cambria"/>
                <a:cs typeface="Cambria"/>
                <a:sym typeface="Cambria"/>
              </a:rPr>
              <a:t>Amazon Web Services (AWS)</a:t>
            </a:r>
            <a:endParaRPr/>
          </a:p>
          <a:p>
            <a:pPr indent="-228600" lvl="0" marL="228600" rtl="0" algn="just">
              <a:lnSpc>
                <a:spcPct val="90000"/>
              </a:lnSpc>
              <a:spcBef>
                <a:spcPts val="1000"/>
              </a:spcBef>
              <a:spcAft>
                <a:spcPts val="0"/>
              </a:spcAft>
              <a:buClr>
                <a:schemeClr val="accent1"/>
              </a:buClr>
              <a:buSzPts val="2000"/>
              <a:buChar char="•"/>
            </a:pPr>
            <a:r>
              <a:rPr lang="en-IN" sz="2000">
                <a:solidFill>
                  <a:schemeClr val="accent1"/>
                </a:solidFill>
                <a:latin typeface="Cambria"/>
                <a:ea typeface="Cambria"/>
                <a:cs typeface="Cambria"/>
                <a:sym typeface="Cambria"/>
              </a:rPr>
              <a:t>Amazon Web Services is a cloud computing platform which provides services such as </a:t>
            </a:r>
            <a:r>
              <a:rPr b="1" lang="en-IN" sz="2000">
                <a:solidFill>
                  <a:srgbClr val="00B0F0"/>
                </a:solidFill>
                <a:latin typeface="Cambria"/>
                <a:ea typeface="Cambria"/>
                <a:cs typeface="Cambria"/>
                <a:sym typeface="Cambria"/>
              </a:rPr>
              <a:t>compute power, database storage, content delivery and many other functions which will help to integrate a business</a:t>
            </a:r>
            <a:r>
              <a:rPr lang="en-IN" sz="2000">
                <a:solidFill>
                  <a:schemeClr val="accent1"/>
                </a:solidFill>
                <a:latin typeface="Cambria"/>
                <a:ea typeface="Cambria"/>
                <a:cs typeface="Cambria"/>
                <a:sym typeface="Cambria"/>
              </a:rPr>
              <a:t>. The Amazon Web Services is flexible, scalable, and reliable and due to this many companies are implementing it in their work. There is no upfront cost and the customer has to pay only for what they have used. It is one of the leading cloud service providers among all</a:t>
            </a:r>
            <a:r>
              <a:rPr lang="en-IN" sz="2000"/>
              <a:t>.</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259" name="Google Shape;259;p41"/>
          <p:cNvPicPr preferRelativeResize="0"/>
          <p:nvPr/>
        </p:nvPicPr>
        <p:blipFill rotWithShape="1">
          <a:blip r:embed="rId3">
            <a:alphaModFix/>
          </a:blip>
          <a:srcRect b="0" l="0" r="0" t="0"/>
          <a:stretch/>
        </p:blipFill>
        <p:spPr>
          <a:xfrm>
            <a:off x="4047566" y="3429000"/>
            <a:ext cx="4410634" cy="2952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70965" y="324784"/>
            <a:ext cx="10515600" cy="656852"/>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Distribution of marks</a:t>
            </a:r>
            <a:endParaRPr b="1" sz="4000">
              <a:solidFill>
                <a:srgbClr val="FF0000"/>
              </a:solidFill>
              <a:latin typeface="Cambria"/>
              <a:ea typeface="Cambria"/>
              <a:cs typeface="Cambria"/>
              <a:sym typeface="Cambria"/>
            </a:endParaRPr>
          </a:p>
        </p:txBody>
      </p:sp>
      <p:sp>
        <p:nvSpPr>
          <p:cNvPr id="101" name="Google Shape;101;p15"/>
          <p:cNvSpPr txBox="1"/>
          <p:nvPr>
            <p:ph idx="1" type="body"/>
          </p:nvPr>
        </p:nvSpPr>
        <p:spPr>
          <a:xfrm>
            <a:off x="838200" y="1180617"/>
            <a:ext cx="10515600" cy="5314311"/>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rgbClr val="00B0F0"/>
              </a:buClr>
              <a:buSzPct val="100000"/>
              <a:buChar char="•"/>
            </a:pPr>
            <a:r>
              <a:rPr b="1" lang="en-IN">
                <a:solidFill>
                  <a:srgbClr val="00B0F0"/>
                </a:solidFill>
                <a:latin typeface="Cambria"/>
                <a:ea typeface="Cambria"/>
                <a:cs typeface="Cambria"/>
                <a:sym typeface="Cambria"/>
              </a:rPr>
              <a:t>Term Work: (50 marks)</a:t>
            </a:r>
            <a:endParaRPr>
              <a:solidFill>
                <a:srgbClr val="00B0F0"/>
              </a:solidFill>
              <a:latin typeface="Cambria"/>
              <a:ea typeface="Cambria"/>
              <a:cs typeface="Cambria"/>
              <a:sym typeface="Cambria"/>
            </a:endParaRPr>
          </a:p>
          <a:p>
            <a:pPr indent="-228631" lvl="0" marL="228600" rtl="0" algn="l">
              <a:lnSpc>
                <a:spcPct val="90000"/>
              </a:lnSpc>
              <a:spcBef>
                <a:spcPts val="1000"/>
              </a:spcBef>
              <a:spcAft>
                <a:spcPts val="0"/>
              </a:spcAft>
              <a:buClr>
                <a:schemeClr val="accent1"/>
              </a:buClr>
              <a:buSzPct val="100000"/>
              <a:buChar char="•"/>
            </a:pPr>
            <a:r>
              <a:rPr lang="en-IN" sz="2100">
                <a:solidFill>
                  <a:schemeClr val="accent1"/>
                </a:solidFill>
                <a:latin typeface="Cambria"/>
                <a:ea typeface="Cambria"/>
                <a:cs typeface="Cambria"/>
                <a:sym typeface="Cambria"/>
              </a:rPr>
              <a:t>Term work should consist of at least 6 experiments and a mini project. </a:t>
            </a:r>
            <a:endParaRPr sz="2100">
              <a:solidFill>
                <a:schemeClr val="accent1"/>
              </a:solidFill>
              <a:latin typeface="Cambria"/>
              <a:ea typeface="Cambria"/>
              <a:cs typeface="Cambria"/>
              <a:sym typeface="Cambria"/>
            </a:endParaRPr>
          </a:p>
          <a:p>
            <a:pPr indent="-228631" lvl="0" marL="228600" rtl="0" algn="l">
              <a:lnSpc>
                <a:spcPct val="90000"/>
              </a:lnSpc>
              <a:spcBef>
                <a:spcPts val="1000"/>
              </a:spcBef>
              <a:spcAft>
                <a:spcPts val="0"/>
              </a:spcAft>
              <a:buClr>
                <a:schemeClr val="accent1"/>
              </a:buClr>
              <a:buSzPct val="100000"/>
              <a:buChar char="•"/>
            </a:pPr>
            <a:r>
              <a:rPr lang="en-IN" sz="2100">
                <a:solidFill>
                  <a:schemeClr val="accent1"/>
                </a:solidFill>
                <a:latin typeface="Cambria"/>
                <a:ea typeface="Cambria"/>
                <a:cs typeface="Cambria"/>
                <a:sym typeface="Cambria"/>
              </a:rPr>
              <a:t>Journal must include at least 2 assignments. . </a:t>
            </a:r>
            <a:endParaRPr sz="2100">
              <a:solidFill>
                <a:schemeClr val="accent1"/>
              </a:solidFill>
              <a:latin typeface="Cambria"/>
              <a:ea typeface="Cambria"/>
              <a:cs typeface="Cambria"/>
              <a:sym typeface="Cambria"/>
            </a:endParaRPr>
          </a:p>
          <a:p>
            <a:pPr indent="-228631" lvl="0" marL="228600" rtl="0" algn="l">
              <a:lnSpc>
                <a:spcPct val="90000"/>
              </a:lnSpc>
              <a:spcBef>
                <a:spcPts val="1000"/>
              </a:spcBef>
              <a:spcAft>
                <a:spcPts val="0"/>
              </a:spcAft>
              <a:buClr>
                <a:schemeClr val="accent1"/>
              </a:buClr>
              <a:buSzPct val="100000"/>
              <a:buChar char="•"/>
            </a:pPr>
            <a:r>
              <a:rPr lang="en-IN" sz="2100">
                <a:solidFill>
                  <a:schemeClr val="accent1"/>
                </a:solidFill>
                <a:latin typeface="Cambria"/>
                <a:ea typeface="Cambria"/>
                <a:cs typeface="Cambria"/>
                <a:sym typeface="Cambria"/>
              </a:rPr>
              <a:t>The distribution of marks for term work shall be as follows: </a:t>
            </a:r>
            <a:endParaRPr sz="2100">
              <a:solidFill>
                <a:schemeClr val="accent1"/>
              </a:solidFill>
              <a:latin typeface="Cambria"/>
              <a:ea typeface="Cambria"/>
              <a:cs typeface="Cambria"/>
              <a:sym typeface="Cambria"/>
            </a:endParaRPr>
          </a:p>
          <a:p>
            <a:pPr indent="-228631" lvl="0" marL="228600" rtl="0" algn="l">
              <a:lnSpc>
                <a:spcPct val="90000"/>
              </a:lnSpc>
              <a:spcBef>
                <a:spcPts val="1000"/>
              </a:spcBef>
              <a:spcAft>
                <a:spcPts val="0"/>
              </a:spcAft>
              <a:buClr>
                <a:srgbClr val="BE1598"/>
              </a:buClr>
              <a:buSzPct val="100000"/>
              <a:buChar char="•"/>
            </a:pPr>
            <a:r>
              <a:rPr b="1" lang="en-IN" sz="2100">
                <a:solidFill>
                  <a:srgbClr val="BE1598"/>
                </a:solidFill>
                <a:latin typeface="Cambria"/>
                <a:ea typeface="Cambria"/>
                <a:cs typeface="Cambria"/>
                <a:sym typeface="Cambria"/>
              </a:rPr>
              <a:t>Laboratory work (experiments)(10)+ Quiz(5):                               (15) Marks. </a:t>
            </a:r>
            <a:endParaRPr b="1" sz="2100">
              <a:solidFill>
                <a:srgbClr val="BE1598"/>
              </a:solidFill>
              <a:latin typeface="Cambria"/>
              <a:ea typeface="Cambria"/>
              <a:cs typeface="Cambria"/>
              <a:sym typeface="Cambria"/>
            </a:endParaRPr>
          </a:p>
          <a:p>
            <a:pPr indent="-228631" lvl="0" marL="228600" rtl="0" algn="l">
              <a:lnSpc>
                <a:spcPct val="90000"/>
              </a:lnSpc>
              <a:spcBef>
                <a:spcPts val="1000"/>
              </a:spcBef>
              <a:spcAft>
                <a:spcPts val="0"/>
              </a:spcAft>
              <a:buClr>
                <a:srgbClr val="BE1598"/>
              </a:buClr>
              <a:buSzPct val="100000"/>
              <a:buChar char="•"/>
            </a:pPr>
            <a:r>
              <a:rPr b="1" lang="en-IN" sz="2100">
                <a:solidFill>
                  <a:srgbClr val="BE1598"/>
                </a:solidFill>
                <a:latin typeface="Cambria"/>
                <a:ea typeface="Cambria"/>
                <a:cs typeface="Cambria"/>
                <a:sym typeface="Cambria"/>
              </a:rPr>
              <a:t>Assignments............................................................                                     (05) Marks </a:t>
            </a:r>
            <a:endParaRPr b="1" sz="2100">
              <a:solidFill>
                <a:srgbClr val="BE1598"/>
              </a:solidFill>
              <a:latin typeface="Cambria"/>
              <a:ea typeface="Cambria"/>
              <a:cs typeface="Cambria"/>
              <a:sym typeface="Cambria"/>
            </a:endParaRPr>
          </a:p>
          <a:p>
            <a:pPr indent="-228631" lvl="0" marL="228600" rtl="0" algn="l">
              <a:lnSpc>
                <a:spcPct val="90000"/>
              </a:lnSpc>
              <a:spcBef>
                <a:spcPts val="1000"/>
              </a:spcBef>
              <a:spcAft>
                <a:spcPts val="0"/>
              </a:spcAft>
              <a:buClr>
                <a:srgbClr val="BE1598"/>
              </a:buClr>
              <a:buSzPct val="100000"/>
              <a:buChar char="•"/>
            </a:pPr>
            <a:r>
              <a:rPr b="1" lang="en-IN" sz="2100">
                <a:solidFill>
                  <a:srgbClr val="BE1598"/>
                </a:solidFill>
                <a:latin typeface="Cambria"/>
                <a:ea typeface="Cambria"/>
                <a:cs typeface="Cambria"/>
                <a:sym typeface="Cambria"/>
              </a:rPr>
              <a:t>Attendance ………………………………………..... ……                                     (05) Marks </a:t>
            </a:r>
            <a:endParaRPr b="1" sz="2100">
              <a:solidFill>
                <a:srgbClr val="BE1598"/>
              </a:solidFill>
              <a:latin typeface="Cambria"/>
              <a:ea typeface="Cambria"/>
              <a:cs typeface="Cambria"/>
              <a:sym typeface="Cambria"/>
            </a:endParaRPr>
          </a:p>
          <a:p>
            <a:pPr indent="-125285" lvl="0" marL="228600" rtl="0" algn="l">
              <a:lnSpc>
                <a:spcPct val="90000"/>
              </a:lnSpc>
              <a:spcBef>
                <a:spcPts val="1000"/>
              </a:spcBef>
              <a:spcAft>
                <a:spcPts val="0"/>
              </a:spcAft>
              <a:buClr>
                <a:schemeClr val="dk1"/>
              </a:buClr>
              <a:buSzPct val="100000"/>
              <a:buNone/>
            </a:pPr>
            <a:r>
              <a:t/>
            </a:r>
            <a:endParaRPr b="1" sz="2100">
              <a:solidFill>
                <a:srgbClr val="BE1598"/>
              </a:solidFill>
              <a:latin typeface="Cambria"/>
              <a:ea typeface="Cambria"/>
              <a:cs typeface="Cambria"/>
              <a:sym typeface="Cambria"/>
            </a:endParaRPr>
          </a:p>
          <a:p>
            <a:pPr indent="-228631" lvl="0" marL="228600" rtl="0" algn="l">
              <a:lnSpc>
                <a:spcPct val="90000"/>
              </a:lnSpc>
              <a:spcBef>
                <a:spcPts val="1000"/>
              </a:spcBef>
              <a:spcAft>
                <a:spcPts val="0"/>
              </a:spcAft>
              <a:buClr>
                <a:srgbClr val="BE1598"/>
              </a:buClr>
              <a:buSzPct val="100000"/>
              <a:buChar char="•"/>
            </a:pPr>
            <a:r>
              <a:rPr b="1" lang="en-IN" sz="2100">
                <a:solidFill>
                  <a:srgbClr val="BE1598"/>
                </a:solidFill>
                <a:latin typeface="Cambria"/>
                <a:ea typeface="Cambria"/>
                <a:cs typeface="Cambria"/>
                <a:sym typeface="Cambria"/>
              </a:rPr>
              <a:t>Mini project.................... ………………………… …….                                    (10) Marks</a:t>
            </a:r>
            <a:endParaRPr/>
          </a:p>
          <a:p>
            <a:pPr indent="-228631" lvl="0" marL="228600" rtl="0" algn="l">
              <a:lnSpc>
                <a:spcPct val="90000"/>
              </a:lnSpc>
              <a:spcBef>
                <a:spcPts val="1000"/>
              </a:spcBef>
              <a:spcAft>
                <a:spcPts val="0"/>
              </a:spcAft>
              <a:buClr>
                <a:srgbClr val="BE1598"/>
              </a:buClr>
              <a:buSzPct val="100000"/>
              <a:buChar char="•"/>
            </a:pPr>
            <a:r>
              <a:rPr b="1" lang="en-IN" sz="2100">
                <a:solidFill>
                  <a:srgbClr val="BE1598"/>
                </a:solidFill>
                <a:latin typeface="Cambria"/>
                <a:ea typeface="Cambria"/>
                <a:cs typeface="Cambria"/>
                <a:sym typeface="Cambria"/>
              </a:rPr>
              <a:t>Mini Project Presentation ------------------------                                     (05) Marks</a:t>
            </a:r>
            <a:endParaRPr b="1" sz="2100">
              <a:solidFill>
                <a:srgbClr val="BE1598"/>
              </a:solidFill>
              <a:latin typeface="Cambria"/>
              <a:ea typeface="Cambria"/>
              <a:cs typeface="Cambria"/>
              <a:sym typeface="Cambria"/>
            </a:endParaRPr>
          </a:p>
          <a:p>
            <a:pPr indent="-228631" lvl="0" marL="228600" rtl="0" algn="l">
              <a:lnSpc>
                <a:spcPct val="90000"/>
              </a:lnSpc>
              <a:spcBef>
                <a:spcPts val="1000"/>
              </a:spcBef>
              <a:spcAft>
                <a:spcPts val="0"/>
              </a:spcAft>
              <a:buClr>
                <a:srgbClr val="BE1598"/>
              </a:buClr>
              <a:buSzPct val="100000"/>
              <a:buChar char="•"/>
            </a:pPr>
            <a:r>
              <a:rPr b="1" lang="en-IN" sz="2100">
                <a:solidFill>
                  <a:srgbClr val="BE1598"/>
                </a:solidFill>
                <a:latin typeface="Cambria"/>
                <a:ea typeface="Cambria"/>
                <a:cs typeface="Cambria"/>
                <a:sym typeface="Cambria"/>
              </a:rPr>
              <a:t>Mini Project Report....................... ………………….                                    (05) Marks </a:t>
            </a:r>
            <a:endParaRPr b="1" sz="2100">
              <a:solidFill>
                <a:srgbClr val="BE1598"/>
              </a:solidFill>
              <a:latin typeface="Cambria"/>
              <a:ea typeface="Cambria"/>
              <a:cs typeface="Cambria"/>
              <a:sym typeface="Cambria"/>
            </a:endParaRPr>
          </a:p>
          <a:p>
            <a:pPr indent="-228631" lvl="0" marL="228600" rtl="0" algn="l">
              <a:lnSpc>
                <a:spcPct val="90000"/>
              </a:lnSpc>
              <a:spcBef>
                <a:spcPts val="1000"/>
              </a:spcBef>
              <a:spcAft>
                <a:spcPts val="0"/>
              </a:spcAft>
              <a:buClr>
                <a:srgbClr val="BE1598"/>
              </a:buClr>
              <a:buSzPct val="100000"/>
              <a:buChar char="•"/>
            </a:pPr>
            <a:r>
              <a:rPr b="1" lang="en-IN" sz="2300">
                <a:solidFill>
                  <a:srgbClr val="BE1598"/>
                </a:solidFill>
                <a:latin typeface="Cambria"/>
                <a:ea typeface="Cambria"/>
                <a:cs typeface="Cambria"/>
                <a:sym typeface="Cambria"/>
              </a:rPr>
              <a:t>SalesForces Badges/Honeywell Certification                      </a:t>
            </a:r>
            <a:r>
              <a:rPr b="1" lang="en-IN" sz="2000">
                <a:solidFill>
                  <a:srgbClr val="BE1598"/>
                </a:solidFill>
                <a:latin typeface="Cambria"/>
                <a:ea typeface="Cambria"/>
                <a:cs typeface="Cambria"/>
                <a:sym typeface="Cambria"/>
              </a:rPr>
              <a:t>(05) Marks </a:t>
            </a:r>
            <a:endParaRPr b="1" sz="2600">
              <a:solidFill>
                <a:schemeClr val="accent1"/>
              </a:solidFill>
              <a:latin typeface="Cambria"/>
              <a:ea typeface="Cambria"/>
              <a:cs typeface="Cambria"/>
              <a:sym typeface="Cambria"/>
            </a:endParaRPr>
          </a:p>
          <a:p>
            <a:pPr indent="-228600" lvl="0" marL="228600" rtl="0" algn="l">
              <a:lnSpc>
                <a:spcPct val="90000"/>
              </a:lnSpc>
              <a:spcBef>
                <a:spcPts val="1000"/>
              </a:spcBef>
              <a:spcAft>
                <a:spcPts val="0"/>
              </a:spcAft>
              <a:buClr>
                <a:schemeClr val="accent1"/>
              </a:buClr>
              <a:buSzPct val="100000"/>
              <a:buChar char="•"/>
            </a:pPr>
            <a:r>
              <a:rPr b="1" lang="en-IN" sz="2600">
                <a:solidFill>
                  <a:schemeClr val="accent1"/>
                </a:solidFill>
                <a:latin typeface="Cambria"/>
                <a:ea typeface="Cambria"/>
                <a:cs typeface="Cambria"/>
                <a:sym typeface="Cambria"/>
              </a:rPr>
              <a:t>TOTAL: ……………………………………………                          (50) Marks. </a:t>
            </a:r>
            <a:endParaRPr sz="2600">
              <a:solidFill>
                <a:schemeClr val="accent1"/>
              </a:solidFill>
              <a:latin typeface="Cambria"/>
              <a:ea typeface="Cambria"/>
              <a:cs typeface="Cambria"/>
              <a:sym typeface="Cambria"/>
            </a:endParaRPr>
          </a:p>
          <a:p>
            <a:pPr indent="-90804" lvl="0" marL="228600" rtl="0" algn="l">
              <a:lnSpc>
                <a:spcPct val="90000"/>
              </a:lnSpc>
              <a:spcBef>
                <a:spcPts val="1000"/>
              </a:spcBef>
              <a:spcAft>
                <a:spcPts val="0"/>
              </a:spcAft>
              <a:buClr>
                <a:schemeClr val="dk1"/>
              </a:buClr>
              <a:buSzPct val="100000"/>
              <a:buNone/>
            </a:pPr>
            <a:r>
              <a:t/>
            </a:r>
            <a:endParaRPr>
              <a:solidFill>
                <a:schemeClr val="accent1"/>
              </a:solidFill>
              <a:latin typeface="Cambria"/>
              <a:ea typeface="Cambria"/>
              <a:cs typeface="Cambria"/>
              <a:sym typeface="Cambria"/>
            </a:endParaRPr>
          </a:p>
          <a:p>
            <a:pPr indent="-228600" lvl="0" marL="228600" rtl="0" algn="l">
              <a:lnSpc>
                <a:spcPct val="90000"/>
              </a:lnSpc>
              <a:spcBef>
                <a:spcPts val="1000"/>
              </a:spcBef>
              <a:spcAft>
                <a:spcPts val="0"/>
              </a:spcAft>
              <a:buClr>
                <a:srgbClr val="00B0F0"/>
              </a:buClr>
              <a:buSzPct val="100000"/>
              <a:buChar char="•"/>
            </a:pPr>
            <a:r>
              <a:rPr b="1" lang="en-IN">
                <a:solidFill>
                  <a:srgbClr val="00B0F0"/>
                </a:solidFill>
                <a:latin typeface="Cambria"/>
                <a:ea typeface="Cambria"/>
                <a:cs typeface="Cambria"/>
                <a:sym typeface="Cambria"/>
              </a:rPr>
              <a:t>Practical and Oral :( 25 marks)</a:t>
            </a:r>
            <a:endParaRPr>
              <a:solidFill>
                <a:srgbClr val="00B0F0"/>
              </a:solidFill>
              <a:latin typeface="Cambria"/>
              <a:ea typeface="Cambria"/>
              <a:cs typeface="Cambria"/>
              <a:sym typeface="Cambria"/>
            </a:endParaRPr>
          </a:p>
          <a:p>
            <a:pPr indent="-228631" lvl="0" marL="228600" rtl="0" algn="l">
              <a:lnSpc>
                <a:spcPct val="90000"/>
              </a:lnSpc>
              <a:spcBef>
                <a:spcPts val="1000"/>
              </a:spcBef>
              <a:spcAft>
                <a:spcPts val="0"/>
              </a:spcAft>
              <a:buClr>
                <a:schemeClr val="accent1"/>
              </a:buClr>
              <a:buSzPct val="100000"/>
              <a:buChar char="•"/>
            </a:pPr>
            <a:r>
              <a:rPr b="1" lang="en-IN" sz="2100">
                <a:solidFill>
                  <a:schemeClr val="accent1"/>
                </a:solidFill>
                <a:latin typeface="Cambria"/>
                <a:ea typeface="Cambria"/>
                <a:cs typeface="Cambria"/>
                <a:sym typeface="Cambria"/>
              </a:rPr>
              <a:t>Mini Project demonstration and Oral </a:t>
            </a:r>
            <a:r>
              <a:rPr lang="en-IN" sz="2100">
                <a:solidFill>
                  <a:schemeClr val="accent1"/>
                </a:solidFill>
                <a:latin typeface="Cambria"/>
                <a:ea typeface="Cambria"/>
                <a:cs typeface="Cambria"/>
                <a:sym typeface="Cambria"/>
              </a:rPr>
              <a:t>examination will be based on Laboratory work, mini project and above syllabus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838200" y="365125"/>
            <a:ext cx="10515600" cy="468593"/>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Microsoft Azure</a:t>
            </a:r>
            <a:endParaRPr b="1">
              <a:solidFill>
                <a:srgbClr val="FF0000"/>
              </a:solidFill>
            </a:endParaRPr>
          </a:p>
        </p:txBody>
      </p:sp>
      <p:sp>
        <p:nvSpPr>
          <p:cNvPr id="265" name="Google Shape;265;p42"/>
          <p:cNvSpPr txBox="1"/>
          <p:nvPr>
            <p:ph idx="1" type="body"/>
          </p:nvPr>
        </p:nvSpPr>
        <p:spPr>
          <a:xfrm>
            <a:off x="838200" y="927848"/>
            <a:ext cx="10515600" cy="5741894"/>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accent1"/>
              </a:buClr>
              <a:buSzPts val="2000"/>
              <a:buChar char="•"/>
            </a:pPr>
            <a:r>
              <a:rPr lang="en-IN" sz="2000">
                <a:solidFill>
                  <a:schemeClr val="accent1"/>
                </a:solidFill>
                <a:latin typeface="Cambria"/>
                <a:ea typeface="Cambria"/>
                <a:cs typeface="Cambria"/>
                <a:sym typeface="Cambria"/>
              </a:rPr>
              <a:t>Microsoft Azure is a cloud computing service which is used for </a:t>
            </a:r>
            <a:r>
              <a:rPr b="1" lang="en-IN" sz="2000">
                <a:solidFill>
                  <a:srgbClr val="BE1598"/>
                </a:solidFill>
                <a:latin typeface="Cambria"/>
                <a:ea typeface="Cambria"/>
                <a:cs typeface="Cambria"/>
                <a:sym typeface="Cambria"/>
              </a:rPr>
              <a:t>building, testing, deploying and managing the application</a:t>
            </a:r>
            <a:r>
              <a:rPr b="1" lang="en-IN" sz="2000">
                <a:solidFill>
                  <a:srgbClr val="00B0F0"/>
                </a:solidFill>
                <a:latin typeface="Cambria"/>
                <a:ea typeface="Cambria"/>
                <a:cs typeface="Cambria"/>
                <a:sym typeface="Cambria"/>
              </a:rPr>
              <a:t>.</a:t>
            </a:r>
            <a:r>
              <a:rPr lang="en-IN" sz="2000">
                <a:solidFill>
                  <a:schemeClr val="accent1"/>
                </a:solidFill>
                <a:latin typeface="Cambria"/>
                <a:ea typeface="Cambria"/>
                <a:cs typeface="Cambria"/>
                <a:sym typeface="Cambria"/>
              </a:rPr>
              <a:t> This process is done in a global network of the Microsoft-managed data centre. It is private as well as a </a:t>
            </a:r>
            <a:r>
              <a:rPr b="1" lang="en-IN" sz="2000" u="sng">
                <a:solidFill>
                  <a:schemeClr val="hlink"/>
                </a:solidFill>
                <a:latin typeface="Cambria"/>
                <a:ea typeface="Cambria"/>
                <a:cs typeface="Cambria"/>
                <a:sym typeface="Cambria"/>
                <a:hlinkClick r:id="rId3"/>
              </a:rPr>
              <a:t>public cloud</a:t>
            </a:r>
            <a:r>
              <a:rPr lang="en-IN" sz="2000">
                <a:solidFill>
                  <a:schemeClr val="accent1"/>
                </a:solidFill>
                <a:latin typeface="Cambria"/>
                <a:ea typeface="Cambria"/>
                <a:cs typeface="Cambria"/>
                <a:sym typeface="Cambria"/>
              </a:rPr>
              <a:t> platform. </a:t>
            </a:r>
            <a:endParaRPr sz="2000">
              <a:solidFill>
                <a:schemeClr val="accent1"/>
              </a:solidFill>
              <a:latin typeface="Cambria"/>
              <a:ea typeface="Cambria"/>
              <a:cs typeface="Cambria"/>
              <a:sym typeface="Cambria"/>
            </a:endParaRPr>
          </a:p>
          <a:p>
            <a:pPr indent="-228600" lvl="0" marL="228600" rtl="0" algn="just">
              <a:lnSpc>
                <a:spcPct val="90000"/>
              </a:lnSpc>
              <a:spcBef>
                <a:spcPts val="1000"/>
              </a:spcBef>
              <a:spcAft>
                <a:spcPts val="0"/>
              </a:spcAft>
              <a:buClr>
                <a:schemeClr val="accent1"/>
              </a:buClr>
              <a:buSzPts val="2000"/>
              <a:buChar char="•"/>
            </a:pPr>
            <a:r>
              <a:rPr lang="en-IN" sz="2000">
                <a:solidFill>
                  <a:schemeClr val="accent1"/>
                </a:solidFill>
                <a:latin typeface="Cambria"/>
                <a:ea typeface="Cambria"/>
                <a:cs typeface="Cambria"/>
                <a:sym typeface="Cambria"/>
              </a:rPr>
              <a:t>It uses virtualization which differentiates the coupling between the operating system and CPU with the help of an abstraction layer known as a hypervisor.</a:t>
            </a:r>
            <a:endParaRPr/>
          </a:p>
          <a:p>
            <a:pPr indent="-228600" lvl="0" marL="228600" rtl="0" algn="just">
              <a:lnSpc>
                <a:spcPct val="90000"/>
              </a:lnSpc>
              <a:spcBef>
                <a:spcPts val="1000"/>
              </a:spcBef>
              <a:spcAft>
                <a:spcPts val="0"/>
              </a:spcAft>
              <a:buClr>
                <a:schemeClr val="accent1"/>
              </a:buClr>
              <a:buSzPts val="2000"/>
              <a:buChar char="•"/>
            </a:pPr>
            <a:r>
              <a:rPr lang="en-IN" sz="2000">
                <a:solidFill>
                  <a:schemeClr val="accent1"/>
                </a:solidFill>
                <a:latin typeface="Cambria"/>
                <a:ea typeface="Cambria"/>
                <a:cs typeface="Cambria"/>
                <a:sym typeface="Cambria"/>
              </a:rPr>
              <a:t>This hypervisor emulates all the functionality of the physical machine such as hardware and server into a virtual one. There is numerous amount of virtual machine available and each virtual machine can run many operating systems.</a:t>
            </a:r>
            <a:endParaRPr/>
          </a:p>
          <a:p>
            <a:pPr indent="-50800" lvl="0" marL="228600" rtl="0" algn="l">
              <a:lnSpc>
                <a:spcPct val="90000"/>
              </a:lnSpc>
              <a:spcBef>
                <a:spcPts val="1000"/>
              </a:spcBef>
              <a:spcAft>
                <a:spcPts val="0"/>
              </a:spcAft>
              <a:buClr>
                <a:schemeClr val="dk1"/>
              </a:buClr>
              <a:buSzPts val="2800"/>
              <a:buNone/>
            </a:pPr>
            <a:r>
              <a:t/>
            </a:r>
            <a:endParaRPr>
              <a:latin typeface="Cambria"/>
              <a:ea typeface="Cambria"/>
              <a:cs typeface="Cambria"/>
              <a:sym typeface="Cambria"/>
            </a:endParaRPr>
          </a:p>
        </p:txBody>
      </p:sp>
      <p:pic>
        <p:nvPicPr>
          <p:cNvPr id="266" name="Google Shape;266;p42"/>
          <p:cNvPicPr preferRelativeResize="0"/>
          <p:nvPr/>
        </p:nvPicPr>
        <p:blipFill rotWithShape="1">
          <a:blip r:embed="rId4">
            <a:alphaModFix/>
          </a:blip>
          <a:srcRect b="0" l="0" r="0" t="0"/>
          <a:stretch/>
        </p:blipFill>
        <p:spPr>
          <a:xfrm>
            <a:off x="3993776" y="3630705"/>
            <a:ext cx="4410636" cy="290456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type="title"/>
          </p:nvPr>
        </p:nvSpPr>
        <p:spPr>
          <a:xfrm>
            <a:off x="838200" y="365125"/>
            <a:ext cx="10515600" cy="549275"/>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Google cloud</a:t>
            </a:r>
            <a:endParaRPr b="1">
              <a:solidFill>
                <a:srgbClr val="FF0000"/>
              </a:solidFill>
            </a:endParaRPr>
          </a:p>
        </p:txBody>
      </p:sp>
      <p:sp>
        <p:nvSpPr>
          <p:cNvPr id="272" name="Google Shape;272;p43"/>
          <p:cNvSpPr txBox="1"/>
          <p:nvPr>
            <p:ph idx="1" type="body"/>
          </p:nvPr>
        </p:nvSpPr>
        <p:spPr>
          <a:xfrm>
            <a:off x="838200" y="1264024"/>
            <a:ext cx="10515600" cy="54864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accent1"/>
              </a:buClr>
              <a:buSzPts val="1800"/>
              <a:buChar char="•"/>
            </a:pPr>
            <a:r>
              <a:rPr lang="en-IN" sz="1800">
                <a:solidFill>
                  <a:schemeClr val="accent1"/>
                </a:solidFill>
                <a:latin typeface="Cambria"/>
                <a:ea typeface="Cambria"/>
                <a:cs typeface="Cambria"/>
                <a:sym typeface="Cambria"/>
              </a:rPr>
              <a:t>Google cloud platform is one of the leading Cloud Computing services which are offered by Google and it runs on the same infrastructure that Google uses for its end-user products. </a:t>
            </a:r>
            <a:endParaRPr sz="1800">
              <a:solidFill>
                <a:schemeClr val="accent1"/>
              </a:solidFill>
              <a:latin typeface="Cambria"/>
              <a:ea typeface="Cambria"/>
              <a:cs typeface="Cambria"/>
              <a:sym typeface="Cambria"/>
            </a:endParaRPr>
          </a:p>
          <a:p>
            <a:pPr indent="-228600" lvl="0" marL="228600" rtl="0" algn="just">
              <a:lnSpc>
                <a:spcPct val="9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The Google cloud platform is </a:t>
            </a:r>
            <a:r>
              <a:rPr b="1" lang="en-IN" sz="1800">
                <a:solidFill>
                  <a:schemeClr val="accent1"/>
                </a:solidFill>
                <a:latin typeface="Cambria"/>
                <a:ea typeface="Cambria"/>
                <a:cs typeface="Cambria"/>
                <a:sym typeface="Cambria"/>
              </a:rPr>
              <a:t>basically used for Google search and YouTube</a:t>
            </a:r>
            <a:r>
              <a:rPr lang="en-IN" sz="1800">
                <a:solidFill>
                  <a:schemeClr val="accent1"/>
                </a:solidFill>
                <a:latin typeface="Cambria"/>
                <a:ea typeface="Cambria"/>
                <a:cs typeface="Cambria"/>
                <a:sym typeface="Cambria"/>
              </a:rPr>
              <a:t>. </a:t>
            </a:r>
            <a:r>
              <a:rPr b="1" lang="en-IN" sz="1800">
                <a:solidFill>
                  <a:srgbClr val="00B0F0"/>
                </a:solidFill>
                <a:latin typeface="Cambria"/>
                <a:ea typeface="Cambria"/>
                <a:cs typeface="Cambria"/>
                <a:sym typeface="Cambria"/>
              </a:rPr>
              <a:t>There are various services offered by Google Cloud such as </a:t>
            </a:r>
            <a:r>
              <a:rPr b="1" lang="en-IN" sz="1800">
                <a:solidFill>
                  <a:srgbClr val="BE1598"/>
                </a:solidFill>
                <a:latin typeface="Cambria"/>
                <a:ea typeface="Cambria"/>
                <a:cs typeface="Cambria"/>
                <a:sym typeface="Cambria"/>
              </a:rPr>
              <a:t>data analysis, machine learning, and data storage</a:t>
            </a:r>
            <a:r>
              <a:rPr b="1" lang="en-IN" sz="1800">
                <a:solidFill>
                  <a:srgbClr val="00B0F0"/>
                </a:solidFill>
                <a:latin typeface="Cambria"/>
                <a:ea typeface="Cambria"/>
                <a:cs typeface="Cambria"/>
                <a:sym typeface="Cambria"/>
              </a:rPr>
              <a:t>.</a:t>
            </a:r>
            <a:endParaRPr/>
          </a:p>
          <a:p>
            <a:pPr indent="-228600" lvl="0" marL="228600" rtl="0" algn="just">
              <a:lnSpc>
                <a:spcPct val="9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The data stored in Google Cloud is secure and can access easily. It offers varieties of services from infrastructure as a service to platform as a service. Google also provides a strong </a:t>
            </a:r>
            <a:r>
              <a:rPr b="1" lang="en-IN" sz="1800" u="sng">
                <a:solidFill>
                  <a:schemeClr val="hlink"/>
                </a:solidFill>
                <a:latin typeface="Cambria"/>
                <a:ea typeface="Cambria"/>
                <a:cs typeface="Cambria"/>
                <a:sym typeface="Cambria"/>
                <a:hlinkClick r:id="rId3"/>
              </a:rPr>
              <a:t>commitment to security</a:t>
            </a:r>
            <a:r>
              <a:rPr lang="en-IN" sz="1800">
                <a:solidFill>
                  <a:schemeClr val="accent1"/>
                </a:solidFill>
                <a:latin typeface="Cambria"/>
                <a:ea typeface="Cambria"/>
                <a:cs typeface="Cambria"/>
                <a:sym typeface="Cambria"/>
              </a:rPr>
              <a:t> and stability. With the help of the Google cloud platform, the user is free to think about the code and the feature which are needed to develop without worrying about the operations side.</a:t>
            </a:r>
            <a:br>
              <a:rPr lang="en-IN" sz="1800">
                <a:solidFill>
                  <a:schemeClr val="accent1"/>
                </a:solidFill>
                <a:latin typeface="Cambria"/>
                <a:ea typeface="Cambria"/>
                <a:cs typeface="Cambria"/>
                <a:sym typeface="Cambria"/>
              </a:rPr>
            </a:br>
            <a:endParaRPr sz="1800">
              <a:solidFill>
                <a:schemeClr val="accent1"/>
              </a:solidFill>
              <a:latin typeface="Cambria"/>
              <a:ea typeface="Cambria"/>
              <a:cs typeface="Cambria"/>
              <a:sym typeface="Cambria"/>
            </a:endParaRPr>
          </a:p>
        </p:txBody>
      </p:sp>
      <p:pic>
        <p:nvPicPr>
          <p:cNvPr id="273" name="Google Shape;273;p43"/>
          <p:cNvPicPr preferRelativeResize="0"/>
          <p:nvPr/>
        </p:nvPicPr>
        <p:blipFill rotWithShape="1">
          <a:blip r:embed="rId4">
            <a:alphaModFix/>
          </a:blip>
          <a:srcRect b="0" l="0" r="0" t="0"/>
          <a:stretch/>
        </p:blipFill>
        <p:spPr>
          <a:xfrm>
            <a:off x="2904566" y="3697940"/>
            <a:ext cx="5204010" cy="281043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838200" y="365125"/>
            <a:ext cx="10515600" cy="1325563"/>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mbria"/>
              <a:buNone/>
            </a:pPr>
            <a:r>
              <a:rPr b="1" lang="en-IN">
                <a:latin typeface="Cambria"/>
                <a:ea typeface="Cambria"/>
                <a:cs typeface="Cambria"/>
                <a:sym typeface="Cambria"/>
              </a:rPr>
              <a:t>3. Cloud Computing Architecture</a:t>
            </a:r>
            <a:endParaRPr b="1">
              <a:latin typeface="Cambria"/>
              <a:ea typeface="Cambria"/>
              <a:cs typeface="Cambria"/>
              <a:sym typeface="Cambria"/>
            </a:endParaRPr>
          </a:p>
        </p:txBody>
      </p:sp>
      <p:pic>
        <p:nvPicPr>
          <p:cNvPr id="279" name="Google Shape;279;p44"/>
          <p:cNvPicPr preferRelativeResize="0"/>
          <p:nvPr>
            <p:ph idx="1" type="body"/>
          </p:nvPr>
        </p:nvPicPr>
        <p:blipFill rotWithShape="1">
          <a:blip r:embed="rId3">
            <a:alphaModFix/>
          </a:blip>
          <a:srcRect b="0" l="0" r="0" t="0"/>
          <a:stretch/>
        </p:blipFill>
        <p:spPr>
          <a:xfrm>
            <a:off x="859809" y="1733266"/>
            <a:ext cx="10577015" cy="447646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type="title"/>
          </p:nvPr>
        </p:nvSpPr>
        <p:spPr>
          <a:xfrm>
            <a:off x="838200" y="365125"/>
            <a:ext cx="10515600" cy="1325563"/>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mbria"/>
              <a:buNone/>
            </a:pPr>
            <a:r>
              <a:rPr b="1" lang="en-IN">
                <a:latin typeface="Cambria"/>
                <a:ea typeface="Cambria"/>
                <a:cs typeface="Cambria"/>
                <a:sym typeface="Cambria"/>
              </a:rPr>
              <a:t>Cloud Computing Architecture</a:t>
            </a:r>
            <a:endParaRPr b="1">
              <a:latin typeface="Cambria"/>
              <a:ea typeface="Cambria"/>
              <a:cs typeface="Cambria"/>
              <a:sym typeface="Cambria"/>
            </a:endParaRPr>
          </a:p>
        </p:txBody>
      </p:sp>
      <p:pic>
        <p:nvPicPr>
          <p:cNvPr id="285" name="Google Shape;285;p45"/>
          <p:cNvPicPr preferRelativeResize="0"/>
          <p:nvPr>
            <p:ph idx="1" type="body"/>
          </p:nvPr>
        </p:nvPicPr>
        <p:blipFill rotWithShape="1">
          <a:blip r:embed="rId3">
            <a:alphaModFix/>
          </a:blip>
          <a:srcRect b="0" l="0" r="0" t="0"/>
          <a:stretch/>
        </p:blipFill>
        <p:spPr>
          <a:xfrm>
            <a:off x="873456" y="1569493"/>
            <a:ext cx="10577015" cy="44130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838200" y="365125"/>
            <a:ext cx="10515600" cy="1325563"/>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mbria"/>
              <a:buNone/>
            </a:pPr>
            <a:r>
              <a:rPr b="1" lang="en-IN">
                <a:latin typeface="Cambria"/>
                <a:ea typeface="Cambria"/>
                <a:cs typeface="Cambria"/>
                <a:sym typeface="Cambria"/>
              </a:rPr>
              <a:t>Cloud Computing Architecture</a:t>
            </a:r>
            <a:endParaRPr b="1">
              <a:latin typeface="Cambria"/>
              <a:ea typeface="Cambria"/>
              <a:cs typeface="Cambria"/>
              <a:sym typeface="Cambria"/>
            </a:endParaRPr>
          </a:p>
        </p:txBody>
      </p:sp>
      <p:pic>
        <p:nvPicPr>
          <p:cNvPr id="291" name="Google Shape;291;p46"/>
          <p:cNvPicPr preferRelativeResize="0"/>
          <p:nvPr>
            <p:ph idx="1" type="body"/>
          </p:nvPr>
        </p:nvPicPr>
        <p:blipFill rotWithShape="1">
          <a:blip r:embed="rId3">
            <a:alphaModFix/>
          </a:blip>
          <a:srcRect b="0" l="0" r="0" t="0"/>
          <a:stretch/>
        </p:blipFill>
        <p:spPr>
          <a:xfrm>
            <a:off x="805218" y="2010568"/>
            <a:ext cx="10604310" cy="418551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7"/>
          <p:cNvSpPr txBox="1"/>
          <p:nvPr>
            <p:ph type="title"/>
          </p:nvPr>
        </p:nvSpPr>
        <p:spPr>
          <a:xfrm>
            <a:off x="838200" y="365125"/>
            <a:ext cx="10515600" cy="1325563"/>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mbria"/>
              <a:buNone/>
            </a:pPr>
            <a:r>
              <a:rPr b="1" lang="en-IN">
                <a:latin typeface="Cambria"/>
                <a:ea typeface="Cambria"/>
                <a:cs typeface="Cambria"/>
                <a:sym typeface="Cambria"/>
              </a:rPr>
              <a:t>Cloud Computing Architecture</a:t>
            </a:r>
            <a:br>
              <a:rPr b="1" lang="en-IN">
                <a:latin typeface="Cambria"/>
                <a:ea typeface="Cambria"/>
                <a:cs typeface="Cambria"/>
                <a:sym typeface="Cambria"/>
              </a:rPr>
            </a:br>
            <a:r>
              <a:rPr b="1" lang="en-IN">
                <a:latin typeface="Cambria"/>
                <a:ea typeface="Cambria"/>
                <a:cs typeface="Cambria"/>
                <a:sym typeface="Cambria"/>
              </a:rPr>
              <a:t>(</a:t>
            </a:r>
            <a:r>
              <a:rPr b="1" lang="en-IN">
                <a:solidFill>
                  <a:schemeClr val="accent1"/>
                </a:solidFill>
                <a:latin typeface="Cambria"/>
                <a:ea typeface="Cambria"/>
                <a:cs typeface="Cambria"/>
                <a:sym typeface="Cambria"/>
              </a:rPr>
              <a:t>back-end</a:t>
            </a:r>
            <a:r>
              <a:rPr b="1" lang="en-IN">
                <a:latin typeface="Cambria"/>
                <a:ea typeface="Cambria"/>
                <a:cs typeface="Cambria"/>
                <a:sym typeface="Cambria"/>
              </a:rPr>
              <a:t>)</a:t>
            </a:r>
            <a:endParaRPr b="1">
              <a:latin typeface="Cambria"/>
              <a:ea typeface="Cambria"/>
              <a:cs typeface="Cambria"/>
              <a:sym typeface="Cambria"/>
            </a:endParaRPr>
          </a:p>
        </p:txBody>
      </p:sp>
      <p:pic>
        <p:nvPicPr>
          <p:cNvPr id="297" name="Google Shape;297;p47"/>
          <p:cNvPicPr preferRelativeResize="0"/>
          <p:nvPr>
            <p:ph idx="1" type="body"/>
          </p:nvPr>
        </p:nvPicPr>
        <p:blipFill rotWithShape="1">
          <a:blip r:embed="rId3">
            <a:alphaModFix/>
          </a:blip>
          <a:srcRect b="0" l="0" r="0" t="0"/>
          <a:stretch/>
        </p:blipFill>
        <p:spPr>
          <a:xfrm>
            <a:off x="873457" y="2047165"/>
            <a:ext cx="10508775" cy="393055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8"/>
          <p:cNvSpPr txBox="1"/>
          <p:nvPr>
            <p:ph type="title"/>
          </p:nvPr>
        </p:nvSpPr>
        <p:spPr>
          <a:xfrm>
            <a:off x="838200" y="365125"/>
            <a:ext cx="10515600" cy="1325563"/>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mbria"/>
              <a:buNone/>
            </a:pPr>
            <a:r>
              <a:rPr b="1" lang="en-IN">
                <a:latin typeface="Cambria"/>
                <a:ea typeface="Cambria"/>
                <a:cs typeface="Cambria"/>
                <a:sym typeface="Cambria"/>
              </a:rPr>
              <a:t>4. Components of Cloud Computing </a:t>
            </a:r>
            <a:br>
              <a:rPr b="1" lang="en-IN">
                <a:latin typeface="Cambria"/>
                <a:ea typeface="Cambria"/>
                <a:cs typeface="Cambria"/>
                <a:sym typeface="Cambria"/>
              </a:rPr>
            </a:br>
            <a:endParaRPr b="1">
              <a:latin typeface="Cambria"/>
              <a:ea typeface="Cambria"/>
              <a:cs typeface="Cambria"/>
              <a:sym typeface="Cambria"/>
            </a:endParaRPr>
          </a:p>
        </p:txBody>
      </p:sp>
      <p:pic>
        <p:nvPicPr>
          <p:cNvPr id="303" name="Google Shape;303;p48"/>
          <p:cNvPicPr preferRelativeResize="0"/>
          <p:nvPr>
            <p:ph idx="1" type="body"/>
          </p:nvPr>
        </p:nvPicPr>
        <p:blipFill rotWithShape="1">
          <a:blip r:embed="rId3">
            <a:alphaModFix/>
          </a:blip>
          <a:srcRect b="0" l="0" r="0" t="0"/>
          <a:stretch/>
        </p:blipFill>
        <p:spPr>
          <a:xfrm>
            <a:off x="928049" y="1869743"/>
            <a:ext cx="10440536" cy="428539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9"/>
          <p:cNvSpPr txBox="1"/>
          <p:nvPr>
            <p:ph type="title"/>
          </p:nvPr>
        </p:nvSpPr>
        <p:spPr>
          <a:xfrm>
            <a:off x="838200" y="365125"/>
            <a:ext cx="10515600" cy="1325563"/>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mbria"/>
              <a:buNone/>
            </a:pPr>
            <a:r>
              <a:rPr b="1" lang="en-IN">
                <a:latin typeface="Cambria"/>
                <a:ea typeface="Cambria"/>
                <a:cs typeface="Cambria"/>
                <a:sym typeface="Cambria"/>
              </a:rPr>
              <a:t>Components of Cloud Computing </a:t>
            </a:r>
            <a:br>
              <a:rPr b="1" lang="en-IN">
                <a:latin typeface="Cambria"/>
                <a:ea typeface="Cambria"/>
                <a:cs typeface="Cambria"/>
                <a:sym typeface="Cambria"/>
              </a:rPr>
            </a:br>
            <a:endParaRPr b="1">
              <a:latin typeface="Cambria"/>
              <a:ea typeface="Cambria"/>
              <a:cs typeface="Cambria"/>
              <a:sym typeface="Cambria"/>
            </a:endParaRPr>
          </a:p>
        </p:txBody>
      </p:sp>
      <p:pic>
        <p:nvPicPr>
          <p:cNvPr id="309" name="Google Shape;309;p49"/>
          <p:cNvPicPr preferRelativeResize="0"/>
          <p:nvPr>
            <p:ph idx="1" type="body"/>
          </p:nvPr>
        </p:nvPicPr>
        <p:blipFill rotWithShape="1">
          <a:blip r:embed="rId3">
            <a:alphaModFix/>
          </a:blip>
          <a:srcRect b="0" l="0" r="0" t="0"/>
          <a:stretch/>
        </p:blipFill>
        <p:spPr>
          <a:xfrm>
            <a:off x="832513" y="2415381"/>
            <a:ext cx="10522424" cy="3494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0"/>
          <p:cNvSpPr txBox="1"/>
          <p:nvPr>
            <p:ph type="title"/>
          </p:nvPr>
        </p:nvSpPr>
        <p:spPr>
          <a:xfrm>
            <a:off x="838200" y="365125"/>
            <a:ext cx="10515600" cy="1325563"/>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mbria"/>
              <a:buNone/>
            </a:pPr>
            <a:r>
              <a:rPr b="1" lang="en-IN">
                <a:latin typeface="Cambria"/>
                <a:ea typeface="Cambria"/>
                <a:cs typeface="Cambria"/>
                <a:sym typeface="Cambria"/>
              </a:rPr>
              <a:t>Components of Cloud Computing </a:t>
            </a:r>
            <a:br>
              <a:rPr b="1" lang="en-IN">
                <a:latin typeface="Cambria"/>
                <a:ea typeface="Cambria"/>
                <a:cs typeface="Cambria"/>
                <a:sym typeface="Cambria"/>
              </a:rPr>
            </a:br>
            <a:endParaRPr b="1">
              <a:latin typeface="Cambria"/>
              <a:ea typeface="Cambria"/>
              <a:cs typeface="Cambria"/>
              <a:sym typeface="Cambria"/>
            </a:endParaRPr>
          </a:p>
        </p:txBody>
      </p:sp>
      <p:pic>
        <p:nvPicPr>
          <p:cNvPr id="315" name="Google Shape;315;p50"/>
          <p:cNvPicPr preferRelativeResize="0"/>
          <p:nvPr>
            <p:ph idx="1" type="body"/>
          </p:nvPr>
        </p:nvPicPr>
        <p:blipFill rotWithShape="1">
          <a:blip r:embed="rId3">
            <a:alphaModFix/>
          </a:blip>
          <a:srcRect b="0" l="0" r="0" t="0"/>
          <a:stretch/>
        </p:blipFill>
        <p:spPr>
          <a:xfrm>
            <a:off x="805218" y="2156346"/>
            <a:ext cx="10563367" cy="394420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1"/>
          <p:cNvSpPr txBox="1"/>
          <p:nvPr>
            <p:ph type="title"/>
          </p:nvPr>
        </p:nvSpPr>
        <p:spPr>
          <a:xfrm>
            <a:off x="838200" y="365125"/>
            <a:ext cx="10515600" cy="1325563"/>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mbria"/>
              <a:buNone/>
            </a:pPr>
            <a:r>
              <a:rPr b="1" lang="en-IN">
                <a:latin typeface="Cambria"/>
                <a:ea typeface="Cambria"/>
                <a:cs typeface="Cambria"/>
                <a:sym typeface="Cambria"/>
              </a:rPr>
              <a:t>Components of Cloud Computing </a:t>
            </a:r>
            <a:br>
              <a:rPr b="1" lang="en-IN">
                <a:latin typeface="Cambria"/>
                <a:ea typeface="Cambria"/>
                <a:cs typeface="Cambria"/>
                <a:sym typeface="Cambria"/>
              </a:rPr>
            </a:br>
            <a:endParaRPr b="1">
              <a:latin typeface="Cambria"/>
              <a:ea typeface="Cambria"/>
              <a:cs typeface="Cambria"/>
              <a:sym typeface="Cambria"/>
            </a:endParaRPr>
          </a:p>
        </p:txBody>
      </p:sp>
      <p:pic>
        <p:nvPicPr>
          <p:cNvPr id="321" name="Google Shape;321;p51"/>
          <p:cNvPicPr preferRelativeResize="0"/>
          <p:nvPr>
            <p:ph idx="1" type="body"/>
          </p:nvPr>
        </p:nvPicPr>
        <p:blipFill rotWithShape="1">
          <a:blip r:embed="rId3">
            <a:alphaModFix/>
          </a:blip>
          <a:srcRect b="0" l="0" r="0" t="0"/>
          <a:stretch/>
        </p:blipFill>
        <p:spPr>
          <a:xfrm>
            <a:off x="859810" y="2217346"/>
            <a:ext cx="10481480" cy="38286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838200" y="365125"/>
            <a:ext cx="10515600" cy="428251"/>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Course Objectives And Outcomes</a:t>
            </a:r>
            <a:endParaRPr b="1">
              <a:solidFill>
                <a:srgbClr val="FF0000"/>
              </a:solidFill>
              <a:latin typeface="Cambria"/>
              <a:ea typeface="Cambria"/>
              <a:cs typeface="Cambria"/>
              <a:sym typeface="Cambria"/>
            </a:endParaRPr>
          </a:p>
        </p:txBody>
      </p:sp>
      <p:sp>
        <p:nvSpPr>
          <p:cNvPr id="107" name="Google Shape;107;p16"/>
          <p:cNvSpPr txBox="1"/>
          <p:nvPr>
            <p:ph idx="1" type="body"/>
          </p:nvPr>
        </p:nvSpPr>
        <p:spPr>
          <a:xfrm>
            <a:off x="838200" y="1048870"/>
            <a:ext cx="10515600" cy="558052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00B0F0"/>
              </a:buClr>
              <a:buSzPts val="2000"/>
              <a:buChar char="•"/>
            </a:pPr>
            <a:r>
              <a:rPr b="1" lang="en-IN" sz="2000">
                <a:solidFill>
                  <a:srgbClr val="00B0F0"/>
                </a:solidFill>
                <a:latin typeface="Cambria"/>
                <a:ea typeface="Cambria"/>
                <a:cs typeface="Cambria"/>
                <a:sym typeface="Cambria"/>
              </a:rPr>
              <a:t>Lab Objectives: </a:t>
            </a:r>
            <a:endParaRPr sz="2000">
              <a:solidFill>
                <a:srgbClr val="00B0F0"/>
              </a:solidFill>
              <a:latin typeface="Cambria"/>
              <a:ea typeface="Cambria"/>
              <a:cs typeface="Cambria"/>
              <a:sym typeface="Cambria"/>
            </a:endParaRPr>
          </a:p>
          <a:p>
            <a:pPr indent="0" lvl="0" marL="0" rtl="0" algn="l">
              <a:lnSpc>
                <a:spcPct val="90000"/>
              </a:lnSpc>
              <a:spcBef>
                <a:spcPts val="1000"/>
              </a:spcBef>
              <a:spcAft>
                <a:spcPts val="0"/>
              </a:spcAft>
              <a:buClr>
                <a:schemeClr val="accent1"/>
              </a:buClr>
              <a:buSzPts val="1600"/>
              <a:buNone/>
            </a:pPr>
            <a:r>
              <a:rPr b="1" lang="en-IN" sz="1600">
                <a:solidFill>
                  <a:schemeClr val="accent1"/>
                </a:solidFill>
                <a:latin typeface="Cambria"/>
                <a:ea typeface="Cambria"/>
                <a:cs typeface="Cambria"/>
                <a:sym typeface="Cambria"/>
              </a:rPr>
              <a:t>The course will help the learners to get familiar with </a:t>
            </a:r>
            <a:endParaRPr b="1" sz="1600">
              <a:solidFill>
                <a:schemeClr val="accent1"/>
              </a:solidFill>
              <a:latin typeface="Cambria"/>
              <a:ea typeface="Cambria"/>
              <a:cs typeface="Cambria"/>
              <a:sym typeface="Cambria"/>
            </a:endParaRPr>
          </a:p>
          <a:p>
            <a:pPr indent="0" lvl="0" marL="0" rtl="0" algn="l">
              <a:lnSpc>
                <a:spcPct val="90000"/>
              </a:lnSpc>
              <a:spcBef>
                <a:spcPts val="1000"/>
              </a:spcBef>
              <a:spcAft>
                <a:spcPts val="0"/>
              </a:spcAft>
              <a:buClr>
                <a:schemeClr val="accent1"/>
              </a:buClr>
              <a:buSzPts val="1600"/>
              <a:buNone/>
            </a:pPr>
            <a:r>
              <a:rPr b="1" lang="en-IN" sz="1600">
                <a:solidFill>
                  <a:schemeClr val="accent1"/>
                </a:solidFill>
                <a:latin typeface="Cambria"/>
                <a:ea typeface="Cambria"/>
                <a:cs typeface="Cambria"/>
                <a:sym typeface="Cambria"/>
              </a:rPr>
              <a:t>1. Key concepts of virtualization. </a:t>
            </a:r>
            <a:endParaRPr b="1" sz="1600">
              <a:solidFill>
                <a:schemeClr val="accent1"/>
              </a:solidFill>
              <a:latin typeface="Cambria"/>
              <a:ea typeface="Cambria"/>
              <a:cs typeface="Cambria"/>
              <a:sym typeface="Cambria"/>
            </a:endParaRPr>
          </a:p>
          <a:p>
            <a:pPr indent="0" lvl="0" marL="0" rtl="0" algn="l">
              <a:lnSpc>
                <a:spcPct val="90000"/>
              </a:lnSpc>
              <a:spcBef>
                <a:spcPts val="1000"/>
              </a:spcBef>
              <a:spcAft>
                <a:spcPts val="0"/>
              </a:spcAft>
              <a:buClr>
                <a:schemeClr val="accent1"/>
              </a:buClr>
              <a:buSzPts val="1600"/>
              <a:buNone/>
            </a:pPr>
            <a:r>
              <a:rPr b="1" lang="en-IN" sz="1600">
                <a:solidFill>
                  <a:schemeClr val="accent1"/>
                </a:solidFill>
                <a:latin typeface="Cambria"/>
                <a:ea typeface="Cambria"/>
                <a:cs typeface="Cambria"/>
                <a:sym typeface="Cambria"/>
              </a:rPr>
              <a:t>2. Various deployment models such as private, public, hybrid and community. </a:t>
            </a:r>
            <a:endParaRPr b="1" sz="1600">
              <a:solidFill>
                <a:schemeClr val="accent1"/>
              </a:solidFill>
              <a:latin typeface="Cambria"/>
              <a:ea typeface="Cambria"/>
              <a:cs typeface="Cambria"/>
              <a:sym typeface="Cambria"/>
            </a:endParaRPr>
          </a:p>
          <a:p>
            <a:pPr indent="0" lvl="0" marL="0" rtl="0" algn="l">
              <a:lnSpc>
                <a:spcPct val="90000"/>
              </a:lnSpc>
              <a:spcBef>
                <a:spcPts val="1000"/>
              </a:spcBef>
              <a:spcAft>
                <a:spcPts val="0"/>
              </a:spcAft>
              <a:buClr>
                <a:schemeClr val="accent1"/>
              </a:buClr>
              <a:buSzPts val="1600"/>
              <a:buNone/>
            </a:pPr>
            <a:r>
              <a:rPr b="1" lang="en-IN" sz="1600">
                <a:solidFill>
                  <a:schemeClr val="accent1"/>
                </a:solidFill>
                <a:latin typeface="Cambria"/>
                <a:ea typeface="Cambria"/>
                <a:cs typeface="Cambria"/>
                <a:sym typeface="Cambria"/>
              </a:rPr>
              <a:t>3. Various service models such </a:t>
            </a:r>
            <a:r>
              <a:rPr b="1" lang="en-IN" sz="1600">
                <a:solidFill>
                  <a:srgbClr val="FF0000"/>
                </a:solidFill>
                <a:latin typeface="Cambria"/>
                <a:ea typeface="Cambria"/>
                <a:cs typeface="Cambria"/>
                <a:sym typeface="Cambria"/>
              </a:rPr>
              <a:t>as IaaS and PaaS and SaaS.</a:t>
            </a:r>
            <a:endParaRPr b="1" sz="1600">
              <a:solidFill>
                <a:srgbClr val="FF0000"/>
              </a:solidFill>
              <a:latin typeface="Cambria"/>
              <a:ea typeface="Cambria"/>
              <a:cs typeface="Cambria"/>
              <a:sym typeface="Cambria"/>
            </a:endParaRPr>
          </a:p>
          <a:p>
            <a:pPr indent="0" lvl="0" marL="0" rtl="0" algn="l">
              <a:lnSpc>
                <a:spcPct val="90000"/>
              </a:lnSpc>
              <a:spcBef>
                <a:spcPts val="1000"/>
              </a:spcBef>
              <a:spcAft>
                <a:spcPts val="0"/>
              </a:spcAft>
              <a:buClr>
                <a:schemeClr val="accent1"/>
              </a:buClr>
              <a:buSzPts val="1600"/>
              <a:buNone/>
            </a:pPr>
            <a:r>
              <a:rPr b="1" lang="en-IN" sz="1600">
                <a:solidFill>
                  <a:schemeClr val="accent1"/>
                </a:solidFill>
                <a:latin typeface="Cambria"/>
                <a:ea typeface="Cambria"/>
                <a:cs typeface="Cambria"/>
                <a:sym typeface="Cambria"/>
              </a:rPr>
              <a:t>4. Security and Privacy issues in cloud. </a:t>
            </a:r>
            <a:endParaRPr b="1" sz="1600">
              <a:solidFill>
                <a:schemeClr val="accent1"/>
              </a:solidFill>
              <a:latin typeface="Cambria"/>
              <a:ea typeface="Cambria"/>
              <a:cs typeface="Cambria"/>
              <a:sym typeface="Cambria"/>
            </a:endParaRPr>
          </a:p>
          <a:p>
            <a:pPr indent="0" lvl="0" marL="0" rtl="0" algn="l">
              <a:lnSpc>
                <a:spcPct val="90000"/>
              </a:lnSpc>
              <a:spcBef>
                <a:spcPts val="1000"/>
              </a:spcBef>
              <a:spcAft>
                <a:spcPts val="0"/>
              </a:spcAft>
              <a:buClr>
                <a:schemeClr val="accent1"/>
              </a:buClr>
              <a:buSzPts val="1600"/>
              <a:buNone/>
            </a:pPr>
            <a:r>
              <a:rPr b="1" lang="en-IN" sz="1600">
                <a:solidFill>
                  <a:schemeClr val="accent1"/>
                </a:solidFill>
                <a:latin typeface="Cambria"/>
                <a:ea typeface="Cambria"/>
                <a:cs typeface="Cambria"/>
                <a:sym typeface="Cambria"/>
              </a:rPr>
              <a:t> </a:t>
            </a:r>
            <a:endParaRPr b="1" sz="1600">
              <a:solidFill>
                <a:schemeClr val="accent1"/>
              </a:solidFill>
              <a:latin typeface="Cambria"/>
              <a:ea typeface="Cambria"/>
              <a:cs typeface="Cambria"/>
              <a:sym typeface="Cambria"/>
            </a:endParaRPr>
          </a:p>
          <a:p>
            <a:pPr indent="-228600" lvl="0" marL="228600" rtl="0" algn="l">
              <a:lnSpc>
                <a:spcPct val="90000"/>
              </a:lnSpc>
              <a:spcBef>
                <a:spcPts val="1000"/>
              </a:spcBef>
              <a:spcAft>
                <a:spcPts val="0"/>
              </a:spcAft>
              <a:buClr>
                <a:srgbClr val="00B0F0"/>
              </a:buClr>
              <a:buSzPts val="2000"/>
              <a:buChar char="•"/>
            </a:pPr>
            <a:r>
              <a:rPr b="1" lang="en-IN" sz="2000">
                <a:solidFill>
                  <a:srgbClr val="00B0F0"/>
                </a:solidFill>
                <a:latin typeface="Cambria"/>
                <a:ea typeface="Cambria"/>
                <a:cs typeface="Cambria"/>
                <a:sym typeface="Cambria"/>
              </a:rPr>
              <a:t>Lab Outcomes: </a:t>
            </a:r>
            <a:endParaRPr b="1" sz="2000">
              <a:solidFill>
                <a:srgbClr val="00B0F0"/>
              </a:solidFill>
              <a:latin typeface="Cambria"/>
              <a:ea typeface="Cambria"/>
              <a:cs typeface="Cambria"/>
              <a:sym typeface="Cambria"/>
            </a:endParaRPr>
          </a:p>
          <a:p>
            <a:pPr indent="0" lvl="0" marL="0" rtl="0" algn="l">
              <a:lnSpc>
                <a:spcPct val="90000"/>
              </a:lnSpc>
              <a:spcBef>
                <a:spcPts val="1000"/>
              </a:spcBef>
              <a:spcAft>
                <a:spcPts val="0"/>
              </a:spcAft>
              <a:buClr>
                <a:schemeClr val="accent1"/>
              </a:buClr>
              <a:buSzPts val="1600"/>
              <a:buNone/>
            </a:pPr>
            <a:r>
              <a:rPr b="1" lang="en-IN" sz="1600">
                <a:solidFill>
                  <a:schemeClr val="accent1"/>
                </a:solidFill>
                <a:latin typeface="Cambria"/>
                <a:ea typeface="Cambria"/>
                <a:cs typeface="Cambria"/>
                <a:sym typeface="Cambria"/>
              </a:rPr>
              <a:t>On completion of the course learners will be able to </a:t>
            </a:r>
            <a:endParaRPr b="1" sz="1600">
              <a:solidFill>
                <a:schemeClr val="accent1"/>
              </a:solidFill>
              <a:latin typeface="Cambria"/>
              <a:ea typeface="Cambria"/>
              <a:cs typeface="Cambria"/>
              <a:sym typeface="Cambria"/>
            </a:endParaRPr>
          </a:p>
          <a:p>
            <a:pPr indent="0" lvl="0" marL="0" rtl="0" algn="l">
              <a:lnSpc>
                <a:spcPct val="90000"/>
              </a:lnSpc>
              <a:spcBef>
                <a:spcPts val="1000"/>
              </a:spcBef>
              <a:spcAft>
                <a:spcPts val="0"/>
              </a:spcAft>
              <a:buClr>
                <a:schemeClr val="accent1"/>
              </a:buClr>
              <a:buSzPts val="1600"/>
              <a:buNone/>
            </a:pPr>
            <a:r>
              <a:rPr b="1" lang="en-IN" sz="1600">
                <a:solidFill>
                  <a:schemeClr val="accent1"/>
                </a:solidFill>
                <a:latin typeface="Cambria"/>
                <a:ea typeface="Cambria"/>
                <a:cs typeface="Cambria"/>
                <a:sym typeface="Cambria"/>
              </a:rPr>
              <a:t>1. To understand the architecture and services of cloud computing.</a:t>
            </a:r>
            <a:endParaRPr b="1" sz="1600">
              <a:solidFill>
                <a:schemeClr val="accent1"/>
              </a:solidFill>
              <a:latin typeface="Cambria"/>
              <a:ea typeface="Cambria"/>
              <a:cs typeface="Cambria"/>
              <a:sym typeface="Cambria"/>
            </a:endParaRPr>
          </a:p>
          <a:p>
            <a:pPr indent="0" lvl="0" marL="0" rtl="0" algn="l">
              <a:lnSpc>
                <a:spcPct val="90000"/>
              </a:lnSpc>
              <a:spcBef>
                <a:spcPts val="1000"/>
              </a:spcBef>
              <a:spcAft>
                <a:spcPts val="0"/>
              </a:spcAft>
              <a:buClr>
                <a:schemeClr val="accent1"/>
              </a:buClr>
              <a:buSzPts val="1600"/>
              <a:buNone/>
            </a:pPr>
            <a:r>
              <a:rPr b="1" lang="en-IN" sz="1600">
                <a:solidFill>
                  <a:schemeClr val="accent1"/>
                </a:solidFill>
                <a:latin typeface="Cambria"/>
                <a:ea typeface="Cambria"/>
                <a:cs typeface="Cambria"/>
                <a:sym typeface="Cambria"/>
              </a:rPr>
              <a:t>2. To understand and implement  different types of virtualization and increase resource utilization. </a:t>
            </a:r>
            <a:endParaRPr b="1" sz="1600">
              <a:solidFill>
                <a:schemeClr val="accent1"/>
              </a:solidFill>
              <a:latin typeface="Cambria"/>
              <a:ea typeface="Cambria"/>
              <a:cs typeface="Cambria"/>
              <a:sym typeface="Cambria"/>
            </a:endParaRPr>
          </a:p>
          <a:p>
            <a:pPr indent="0" lvl="0" marL="0" rtl="0" algn="l">
              <a:lnSpc>
                <a:spcPct val="90000"/>
              </a:lnSpc>
              <a:spcBef>
                <a:spcPts val="1000"/>
              </a:spcBef>
              <a:spcAft>
                <a:spcPts val="0"/>
              </a:spcAft>
              <a:buClr>
                <a:schemeClr val="accent1"/>
              </a:buClr>
              <a:buSzPts val="1600"/>
              <a:buNone/>
            </a:pPr>
            <a:r>
              <a:rPr b="1" lang="en-IN" sz="1600">
                <a:solidFill>
                  <a:schemeClr val="accent1"/>
                </a:solidFill>
                <a:latin typeface="Cambria"/>
                <a:ea typeface="Cambria"/>
                <a:cs typeface="Cambria"/>
                <a:sym typeface="Cambria"/>
              </a:rPr>
              <a:t>3. To Demonstrate and Implement various service models  (IaaS, PaaS, SaaS)</a:t>
            </a:r>
            <a:endParaRPr b="1" sz="1600">
              <a:solidFill>
                <a:schemeClr val="accent1"/>
              </a:solidFill>
              <a:latin typeface="Cambria"/>
              <a:ea typeface="Cambria"/>
              <a:cs typeface="Cambria"/>
              <a:sym typeface="Cambria"/>
            </a:endParaRPr>
          </a:p>
          <a:p>
            <a:pPr indent="0" lvl="0" marL="0" rtl="0" algn="l">
              <a:lnSpc>
                <a:spcPct val="90000"/>
              </a:lnSpc>
              <a:spcBef>
                <a:spcPts val="1000"/>
              </a:spcBef>
              <a:spcAft>
                <a:spcPts val="0"/>
              </a:spcAft>
              <a:buClr>
                <a:schemeClr val="accent1"/>
              </a:buClr>
              <a:buSzPts val="1600"/>
              <a:buNone/>
            </a:pPr>
            <a:r>
              <a:rPr b="1" lang="en-IN" sz="1600">
                <a:solidFill>
                  <a:schemeClr val="accent1"/>
                </a:solidFill>
                <a:latin typeface="Cambria"/>
                <a:ea typeface="Cambria"/>
                <a:cs typeface="Cambria"/>
                <a:sym typeface="Cambria"/>
              </a:rPr>
              <a:t>4. To analyze security issues on cloud and Implement Identity Access Management . </a:t>
            </a:r>
            <a:endParaRPr b="1" sz="1600">
              <a:solidFill>
                <a:schemeClr val="accent1"/>
              </a:solidFill>
              <a:latin typeface="Cambria"/>
              <a:ea typeface="Cambria"/>
              <a:cs typeface="Cambria"/>
              <a:sym typeface="Cambria"/>
            </a:endParaRPr>
          </a:p>
          <a:p>
            <a:pPr indent="0" lvl="0" marL="0" rtl="0" algn="l">
              <a:lnSpc>
                <a:spcPct val="90000"/>
              </a:lnSpc>
              <a:spcBef>
                <a:spcPts val="1000"/>
              </a:spcBef>
              <a:spcAft>
                <a:spcPts val="0"/>
              </a:spcAft>
              <a:buClr>
                <a:schemeClr val="accent1"/>
              </a:buClr>
              <a:buSzPts val="1600"/>
              <a:buNone/>
            </a:pPr>
            <a:r>
              <a:rPr b="1" lang="en-IN" sz="1600">
                <a:solidFill>
                  <a:schemeClr val="accent1"/>
                </a:solidFill>
                <a:latin typeface="Cambria"/>
                <a:ea typeface="Cambria"/>
                <a:cs typeface="Cambria"/>
                <a:sym typeface="Cambria"/>
              </a:rPr>
              <a:t>5. To develop real world web applications and deploy on commercial cloud. </a:t>
            </a:r>
            <a:endParaRPr b="1" sz="1600">
              <a:solidFill>
                <a:schemeClr val="accent1"/>
              </a:solidFill>
              <a:latin typeface="Cambria"/>
              <a:ea typeface="Cambria"/>
              <a:cs typeface="Cambria"/>
              <a:sym typeface="Cambria"/>
            </a:endParaRPr>
          </a:p>
          <a:p>
            <a:pPr indent="0" lvl="0" marL="0" rtl="0" algn="l">
              <a:lnSpc>
                <a:spcPct val="90000"/>
              </a:lnSpc>
              <a:spcBef>
                <a:spcPts val="1000"/>
              </a:spcBef>
              <a:spcAft>
                <a:spcPts val="0"/>
              </a:spcAft>
              <a:buClr>
                <a:schemeClr val="accent1"/>
              </a:buClr>
              <a:buSzPts val="1600"/>
              <a:buNone/>
            </a:pPr>
            <a:r>
              <a:rPr b="1" lang="en-IN" sz="1600">
                <a:solidFill>
                  <a:schemeClr val="accent1"/>
                </a:solidFill>
                <a:latin typeface="Cambria"/>
                <a:ea typeface="Cambria"/>
                <a:cs typeface="Cambria"/>
                <a:sym typeface="Cambria"/>
              </a:rPr>
              <a:t>6. To understand the concept of  Fog Computing in relation with cloud computing.</a:t>
            </a:r>
            <a:endParaRPr b="1" sz="1600">
              <a:solidFill>
                <a:schemeClr val="accent1"/>
              </a:solidFill>
              <a:latin typeface="Cambria"/>
              <a:ea typeface="Cambria"/>
              <a:cs typeface="Cambria"/>
              <a:sym typeface="Cambria"/>
            </a:endParaRPr>
          </a:p>
          <a:p>
            <a:pPr indent="0" lvl="0" marL="0" rtl="0" algn="l">
              <a:lnSpc>
                <a:spcPct val="90000"/>
              </a:lnSpc>
              <a:spcBef>
                <a:spcPts val="1000"/>
              </a:spcBef>
              <a:spcAft>
                <a:spcPts val="0"/>
              </a:spcAft>
              <a:buClr>
                <a:schemeClr val="dk1"/>
              </a:buClr>
              <a:buSzPts val="1600"/>
              <a:buNone/>
            </a:pPr>
            <a:r>
              <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2"/>
          <p:cNvSpPr txBox="1"/>
          <p:nvPr>
            <p:ph type="title"/>
          </p:nvPr>
        </p:nvSpPr>
        <p:spPr>
          <a:xfrm>
            <a:off x="838200" y="365125"/>
            <a:ext cx="10515600" cy="1325563"/>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mbria"/>
              <a:buNone/>
            </a:pPr>
            <a:r>
              <a:rPr b="1" lang="en-IN">
                <a:latin typeface="Cambria"/>
                <a:ea typeface="Cambria"/>
                <a:cs typeface="Cambria"/>
                <a:sym typeface="Cambria"/>
              </a:rPr>
              <a:t>Components of Cloud Computing </a:t>
            </a:r>
            <a:br>
              <a:rPr b="1" lang="en-IN">
                <a:latin typeface="Cambria"/>
                <a:ea typeface="Cambria"/>
                <a:cs typeface="Cambria"/>
                <a:sym typeface="Cambria"/>
              </a:rPr>
            </a:br>
            <a:endParaRPr b="1">
              <a:latin typeface="Cambria"/>
              <a:ea typeface="Cambria"/>
              <a:cs typeface="Cambria"/>
              <a:sym typeface="Cambria"/>
            </a:endParaRPr>
          </a:p>
        </p:txBody>
      </p:sp>
      <p:pic>
        <p:nvPicPr>
          <p:cNvPr id="327" name="Google Shape;327;p52"/>
          <p:cNvPicPr preferRelativeResize="0"/>
          <p:nvPr>
            <p:ph idx="1" type="body"/>
          </p:nvPr>
        </p:nvPicPr>
        <p:blipFill rotWithShape="1">
          <a:blip r:embed="rId3">
            <a:alphaModFix/>
          </a:blip>
          <a:srcRect b="0" l="0" r="0" t="0"/>
          <a:stretch/>
        </p:blipFill>
        <p:spPr>
          <a:xfrm>
            <a:off x="818867" y="1774209"/>
            <a:ext cx="10563366" cy="408922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3"/>
          <p:cNvSpPr txBox="1"/>
          <p:nvPr>
            <p:ph type="title"/>
          </p:nvPr>
        </p:nvSpPr>
        <p:spPr>
          <a:xfrm>
            <a:off x="838200" y="365125"/>
            <a:ext cx="10515600" cy="1325563"/>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mbria"/>
              <a:buNone/>
            </a:pPr>
            <a:r>
              <a:rPr b="1" lang="en-IN">
                <a:latin typeface="Cambria"/>
                <a:ea typeface="Cambria"/>
                <a:cs typeface="Cambria"/>
                <a:sym typeface="Cambria"/>
              </a:rPr>
              <a:t>Components of Cloud Computing </a:t>
            </a:r>
            <a:br>
              <a:rPr b="1" lang="en-IN">
                <a:latin typeface="Cambria"/>
                <a:ea typeface="Cambria"/>
                <a:cs typeface="Cambria"/>
                <a:sym typeface="Cambria"/>
              </a:rPr>
            </a:br>
            <a:endParaRPr b="1">
              <a:latin typeface="Cambria"/>
              <a:ea typeface="Cambria"/>
              <a:cs typeface="Cambria"/>
              <a:sym typeface="Cambria"/>
            </a:endParaRPr>
          </a:p>
        </p:txBody>
      </p:sp>
      <p:pic>
        <p:nvPicPr>
          <p:cNvPr id="333" name="Google Shape;333;p53"/>
          <p:cNvPicPr preferRelativeResize="0"/>
          <p:nvPr>
            <p:ph idx="1" type="body"/>
          </p:nvPr>
        </p:nvPicPr>
        <p:blipFill rotWithShape="1">
          <a:blip r:embed="rId3">
            <a:alphaModFix/>
          </a:blip>
          <a:srcRect b="0" l="0" r="0" t="0"/>
          <a:stretch/>
        </p:blipFill>
        <p:spPr>
          <a:xfrm>
            <a:off x="805218" y="1992574"/>
            <a:ext cx="10645253" cy="36832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4"/>
          <p:cNvSpPr txBox="1"/>
          <p:nvPr>
            <p:ph type="title"/>
          </p:nvPr>
        </p:nvSpPr>
        <p:spPr>
          <a:xfrm>
            <a:off x="838200" y="365125"/>
            <a:ext cx="10515600" cy="1325563"/>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mbria"/>
              <a:buNone/>
            </a:pPr>
            <a:r>
              <a:rPr b="1" lang="en-IN">
                <a:latin typeface="Cambria"/>
                <a:ea typeface="Cambria"/>
                <a:cs typeface="Cambria"/>
                <a:sym typeface="Cambria"/>
              </a:rPr>
              <a:t>Components of Cloud Computing </a:t>
            </a:r>
            <a:br>
              <a:rPr b="1" lang="en-IN">
                <a:latin typeface="Cambria"/>
                <a:ea typeface="Cambria"/>
                <a:cs typeface="Cambria"/>
                <a:sym typeface="Cambria"/>
              </a:rPr>
            </a:br>
            <a:endParaRPr b="1">
              <a:latin typeface="Cambria"/>
              <a:ea typeface="Cambria"/>
              <a:cs typeface="Cambria"/>
              <a:sym typeface="Cambria"/>
            </a:endParaRPr>
          </a:p>
        </p:txBody>
      </p:sp>
      <p:pic>
        <p:nvPicPr>
          <p:cNvPr id="339" name="Google Shape;339;p54"/>
          <p:cNvPicPr preferRelativeResize="0"/>
          <p:nvPr>
            <p:ph idx="1" type="body"/>
          </p:nvPr>
        </p:nvPicPr>
        <p:blipFill rotWithShape="1">
          <a:blip r:embed="rId3">
            <a:alphaModFix/>
          </a:blip>
          <a:srcRect b="0" l="0" r="0" t="0"/>
          <a:stretch/>
        </p:blipFill>
        <p:spPr>
          <a:xfrm>
            <a:off x="791571" y="1651380"/>
            <a:ext cx="10672548" cy="401330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5"/>
          <p:cNvSpPr txBox="1"/>
          <p:nvPr>
            <p:ph type="title"/>
          </p:nvPr>
        </p:nvSpPr>
        <p:spPr>
          <a:xfrm>
            <a:off x="838200" y="365125"/>
            <a:ext cx="10515600" cy="724087"/>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5. Cloud Service Models</a:t>
            </a:r>
            <a:endParaRPr b="1" sz="4000">
              <a:solidFill>
                <a:srgbClr val="FF0000"/>
              </a:solidFill>
              <a:latin typeface="Cambria"/>
              <a:ea typeface="Cambria"/>
              <a:cs typeface="Cambria"/>
              <a:sym typeface="Cambria"/>
            </a:endParaRPr>
          </a:p>
        </p:txBody>
      </p:sp>
      <p:sp>
        <p:nvSpPr>
          <p:cNvPr id="345" name="Google Shape;345;p55"/>
          <p:cNvSpPr txBox="1"/>
          <p:nvPr>
            <p:ph idx="1" type="body"/>
          </p:nvPr>
        </p:nvSpPr>
        <p:spPr>
          <a:xfrm>
            <a:off x="838200" y="1075764"/>
            <a:ext cx="10515600" cy="5607423"/>
          </a:xfrm>
          <a:prstGeom prst="rect">
            <a:avLst/>
          </a:prstGeom>
          <a:noFill/>
          <a:ln>
            <a:noFill/>
          </a:ln>
        </p:spPr>
        <p:txBody>
          <a:bodyPr anchorCtr="0" anchor="t" bIns="45700" lIns="91425" spcFirstLastPara="1" rIns="91425" wrap="square" tIns="45700">
            <a:normAutofit/>
          </a:bodyPr>
          <a:lstStyle/>
          <a:p>
            <a:pPr indent="-342900" lvl="0" marL="342900" rtl="0" algn="just">
              <a:lnSpc>
                <a:spcPct val="90000"/>
              </a:lnSpc>
              <a:spcBef>
                <a:spcPts val="0"/>
              </a:spcBef>
              <a:spcAft>
                <a:spcPts val="0"/>
              </a:spcAft>
              <a:buClr>
                <a:schemeClr val="accent1"/>
              </a:buClr>
              <a:buSzPts val="1800"/>
              <a:buAutoNum type="arabicPeriod"/>
            </a:pPr>
            <a:r>
              <a:rPr b="1" lang="en-IN" sz="1800">
                <a:solidFill>
                  <a:schemeClr val="accent1"/>
                </a:solidFill>
                <a:latin typeface="Cambria"/>
                <a:ea typeface="Cambria"/>
                <a:cs typeface="Cambria"/>
                <a:sym typeface="Cambria"/>
              </a:rPr>
              <a:t>Software-as-a-service (SaaS): </a:t>
            </a:r>
            <a:r>
              <a:rPr lang="en-IN" sz="1800">
                <a:solidFill>
                  <a:schemeClr val="accent1"/>
                </a:solidFill>
                <a:latin typeface="Cambria"/>
                <a:ea typeface="Cambria"/>
                <a:cs typeface="Cambria"/>
                <a:sym typeface="Cambria"/>
              </a:rPr>
              <a:t>The capability provided to the consumer is to use the provider’s applications running on a cloud infrastructure2. The applications are accessible from various client devices through either a thin client interface, such as a web browser (e.g., web-based email), or a program interface. The consumer does not manage or control the underlying cloud infrastructure including network, servers, operating systems, storage, or even individual application capabilities, with the possible exception of limited user-specific application configuration settings</a:t>
            </a:r>
            <a:endParaRPr/>
          </a:p>
          <a:p>
            <a:pPr indent="-228600" lvl="0" marL="342900" rtl="0" algn="just">
              <a:lnSpc>
                <a:spcPct val="150000"/>
              </a:lnSpc>
              <a:spcBef>
                <a:spcPts val="1000"/>
              </a:spcBef>
              <a:spcAft>
                <a:spcPts val="0"/>
              </a:spcAft>
              <a:buClr>
                <a:schemeClr val="dk1"/>
              </a:buClr>
              <a:buSzPts val="1800"/>
              <a:buNone/>
            </a:pPr>
            <a:r>
              <a:t/>
            </a:r>
            <a:endParaRPr b="1" sz="1800">
              <a:solidFill>
                <a:schemeClr val="accent1"/>
              </a:solidFill>
              <a:latin typeface="Cambria"/>
              <a:ea typeface="Cambria"/>
              <a:cs typeface="Cambria"/>
              <a:sym typeface="Cambria"/>
            </a:endParaRPr>
          </a:p>
          <a:p>
            <a:pPr indent="-342900" lvl="0" marL="342900" rtl="0" algn="just">
              <a:lnSpc>
                <a:spcPct val="150000"/>
              </a:lnSpc>
              <a:spcBef>
                <a:spcPts val="1000"/>
              </a:spcBef>
              <a:spcAft>
                <a:spcPts val="0"/>
              </a:spcAft>
              <a:buClr>
                <a:schemeClr val="accent1"/>
              </a:buClr>
              <a:buSzPts val="1800"/>
              <a:buNone/>
            </a:pPr>
            <a:r>
              <a:rPr lang="en-IN" sz="1800">
                <a:solidFill>
                  <a:schemeClr val="accent1"/>
                </a:solidFill>
                <a:latin typeface="Cambria"/>
                <a:ea typeface="Cambria"/>
                <a:cs typeface="Cambria"/>
                <a:sym typeface="Cambria"/>
              </a:rPr>
              <a:t>	Saas is a cloud service provided by the cloud company. In SaaS, a cloud providers provides software which can be either for a particular amount of time or for the lifetime. </a:t>
            </a:r>
            <a:endParaRPr sz="1800">
              <a:solidFill>
                <a:schemeClr val="accent1"/>
              </a:solidFill>
              <a:latin typeface="Cambria"/>
              <a:ea typeface="Cambria"/>
              <a:cs typeface="Cambria"/>
              <a:sym typeface="Cambria"/>
            </a:endParaRPr>
          </a:p>
          <a:p>
            <a:pPr indent="-342900" lvl="0" marL="342900" rtl="0" algn="just">
              <a:lnSpc>
                <a:spcPct val="150000"/>
              </a:lnSpc>
              <a:spcBef>
                <a:spcPts val="1000"/>
              </a:spcBef>
              <a:spcAft>
                <a:spcPts val="0"/>
              </a:spcAft>
              <a:buClr>
                <a:schemeClr val="dk1"/>
              </a:buClr>
              <a:buSzPts val="1800"/>
              <a:buNone/>
            </a:pPr>
            <a:r>
              <a:t/>
            </a:r>
            <a:endParaRPr sz="1800">
              <a:solidFill>
                <a:schemeClr val="accent1"/>
              </a:solidFill>
              <a:latin typeface="Cambria"/>
              <a:ea typeface="Cambria"/>
              <a:cs typeface="Cambria"/>
              <a:sym typeface="Cambria"/>
            </a:endParaRPr>
          </a:p>
          <a:p>
            <a:pPr indent="0" lvl="0" marL="0" rtl="0" algn="just">
              <a:lnSpc>
                <a:spcPct val="150000"/>
              </a:lnSpc>
              <a:spcBef>
                <a:spcPts val="1000"/>
              </a:spcBef>
              <a:spcAft>
                <a:spcPts val="0"/>
              </a:spcAft>
              <a:buClr>
                <a:schemeClr val="accent1"/>
              </a:buClr>
              <a:buSzPts val="1800"/>
              <a:buNone/>
            </a:pPr>
            <a:r>
              <a:rPr lang="en-IN" sz="1800">
                <a:solidFill>
                  <a:schemeClr val="accent1"/>
                </a:solidFill>
                <a:latin typeface="Cambria"/>
                <a:ea typeface="Cambria"/>
                <a:cs typeface="Cambria"/>
                <a:sym typeface="Cambria"/>
              </a:rPr>
              <a:t>         SaaS utilizes the internet and delivers the application to the customer. Most of the SaaS 	application                   does not require any downloads as they can use directly     through the web browser.</a:t>
            </a:r>
            <a:endParaRPr/>
          </a:p>
          <a:p>
            <a:pPr indent="0" lvl="0" marL="0" rtl="0" algn="just">
              <a:lnSpc>
                <a:spcPct val="90000"/>
              </a:lnSpc>
              <a:spcBef>
                <a:spcPts val="1000"/>
              </a:spcBef>
              <a:spcAft>
                <a:spcPts val="0"/>
              </a:spcAft>
              <a:buClr>
                <a:schemeClr val="dk1"/>
              </a:buClr>
              <a:buSzPts val="1800"/>
              <a:buNone/>
            </a:pPr>
            <a:r>
              <a:t/>
            </a:r>
            <a:endParaRPr sz="1800">
              <a:solidFill>
                <a:schemeClr val="accent1"/>
              </a:solidFill>
              <a:latin typeface="Cambria"/>
              <a:ea typeface="Cambria"/>
              <a:cs typeface="Cambria"/>
              <a:sym typeface="Cambria"/>
            </a:endParaRPr>
          </a:p>
          <a:p>
            <a:pPr indent="0" lvl="0" marL="0" rtl="0" algn="just">
              <a:lnSpc>
                <a:spcPct val="90000"/>
              </a:lnSpc>
              <a:spcBef>
                <a:spcPts val="1000"/>
              </a:spcBef>
              <a:spcAft>
                <a:spcPts val="0"/>
              </a:spcAft>
              <a:buClr>
                <a:schemeClr val="accent1"/>
              </a:buClr>
              <a:buSzPts val="1800"/>
              <a:buNone/>
            </a:pPr>
            <a:r>
              <a:rPr b="1" lang="en-IN" sz="1800">
                <a:solidFill>
                  <a:schemeClr val="accent1"/>
                </a:solidFill>
                <a:latin typeface="Cambria"/>
                <a:ea typeface="Cambria"/>
                <a:cs typeface="Cambria"/>
                <a:sym typeface="Cambria"/>
              </a:rPr>
              <a:t>       Example: G-Mail</a:t>
            </a:r>
            <a:endParaRPr b="1" sz="1800">
              <a:solidFill>
                <a:schemeClr val="accent1"/>
              </a:solidFill>
              <a:latin typeface="Cambria"/>
              <a:ea typeface="Cambria"/>
              <a:cs typeface="Cambria"/>
              <a:sym typeface="Cambri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6"/>
          <p:cNvSpPr txBox="1"/>
          <p:nvPr>
            <p:ph type="title"/>
          </p:nvPr>
        </p:nvSpPr>
        <p:spPr>
          <a:xfrm>
            <a:off x="838200" y="365125"/>
            <a:ext cx="10515600" cy="724087"/>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Cloud Service Models</a:t>
            </a:r>
            <a:endParaRPr b="1" sz="4000">
              <a:solidFill>
                <a:srgbClr val="FF0000"/>
              </a:solidFill>
              <a:latin typeface="Cambria"/>
              <a:ea typeface="Cambria"/>
              <a:cs typeface="Cambria"/>
              <a:sym typeface="Cambria"/>
            </a:endParaRPr>
          </a:p>
        </p:txBody>
      </p:sp>
      <p:sp>
        <p:nvSpPr>
          <p:cNvPr id="351" name="Google Shape;351;p56"/>
          <p:cNvSpPr txBox="1"/>
          <p:nvPr>
            <p:ph idx="1" type="body"/>
          </p:nvPr>
        </p:nvSpPr>
        <p:spPr>
          <a:xfrm>
            <a:off x="838200" y="1087339"/>
            <a:ext cx="10515600" cy="5607423"/>
          </a:xfrm>
          <a:prstGeom prst="rect">
            <a:avLst/>
          </a:prstGeom>
          <a:noFill/>
          <a:ln>
            <a:noFill/>
          </a:ln>
        </p:spPr>
        <p:txBody>
          <a:bodyPr anchorCtr="0" anchor="t" bIns="45700" lIns="91425" spcFirstLastPara="1" rIns="91425" wrap="square" tIns="45700">
            <a:normAutofit fontScale="92500"/>
          </a:bodyPr>
          <a:lstStyle/>
          <a:p>
            <a:pPr indent="0" lvl="0" marL="0" rtl="0" algn="just">
              <a:lnSpc>
                <a:spcPct val="90000"/>
              </a:lnSpc>
              <a:spcBef>
                <a:spcPts val="0"/>
              </a:spcBef>
              <a:spcAft>
                <a:spcPts val="0"/>
              </a:spcAft>
              <a:buClr>
                <a:schemeClr val="dk1"/>
              </a:buClr>
              <a:buSzPct val="100000"/>
              <a:buNone/>
            </a:pPr>
            <a:r>
              <a:t/>
            </a:r>
            <a:endParaRPr sz="1800">
              <a:solidFill>
                <a:schemeClr val="accent1"/>
              </a:solidFill>
              <a:latin typeface="Cambria"/>
              <a:ea typeface="Cambria"/>
              <a:cs typeface="Cambria"/>
              <a:sym typeface="Cambria"/>
            </a:endParaRPr>
          </a:p>
          <a:p>
            <a:pPr indent="0" lvl="0" marL="0" rtl="0" algn="just">
              <a:lnSpc>
                <a:spcPct val="150000"/>
              </a:lnSpc>
              <a:spcBef>
                <a:spcPts val="1000"/>
              </a:spcBef>
              <a:spcAft>
                <a:spcPts val="0"/>
              </a:spcAft>
              <a:buClr>
                <a:schemeClr val="accent1"/>
              </a:buClr>
              <a:buSzPct val="100000"/>
              <a:buNone/>
            </a:pPr>
            <a:r>
              <a:rPr lang="en-IN" sz="1800">
                <a:solidFill>
                  <a:schemeClr val="accent1"/>
                </a:solidFill>
                <a:latin typeface="Cambria"/>
                <a:ea typeface="Cambria"/>
                <a:cs typeface="Cambria"/>
                <a:sym typeface="Cambria"/>
              </a:rPr>
              <a:t>2. </a:t>
            </a:r>
            <a:r>
              <a:rPr b="1" lang="en-IN" sz="1800">
                <a:solidFill>
                  <a:schemeClr val="accent1"/>
                </a:solidFill>
                <a:latin typeface="Cambria"/>
                <a:ea typeface="Cambria"/>
                <a:cs typeface="Cambria"/>
                <a:sym typeface="Cambria"/>
              </a:rPr>
              <a:t>Platform-as-a-service (PaaS): </a:t>
            </a:r>
            <a:r>
              <a:rPr lang="en-IN" sz="1800">
                <a:solidFill>
                  <a:schemeClr val="accent1"/>
                </a:solidFill>
                <a:latin typeface="Cambria"/>
                <a:ea typeface="Cambria"/>
                <a:cs typeface="Cambria"/>
                <a:sym typeface="Cambria"/>
              </a:rPr>
              <a:t>The capability provided to the consumer is to deploy onto the cloud infrastructure consumer-created or acquired applications created using programming languages, libraries, services, and tools supported by the provider.3 The consumer does not manage or control the underlying cloud infrastructure including network, servers, operating systems, or storage, but has control over the deployed applications and possibly configuration settings for the application-hosting environment .</a:t>
            </a:r>
            <a:endParaRPr/>
          </a:p>
          <a:p>
            <a:pPr indent="0" lvl="0" marL="0" rtl="0" algn="just">
              <a:lnSpc>
                <a:spcPct val="150000"/>
              </a:lnSpc>
              <a:spcBef>
                <a:spcPts val="1000"/>
              </a:spcBef>
              <a:spcAft>
                <a:spcPts val="0"/>
              </a:spcAft>
              <a:buClr>
                <a:schemeClr val="accent1"/>
              </a:buClr>
              <a:buSzPct val="100000"/>
              <a:buNone/>
            </a:pPr>
            <a:r>
              <a:rPr lang="en-IN" sz="1800">
                <a:solidFill>
                  <a:schemeClr val="accent1"/>
                </a:solidFill>
                <a:latin typeface="Cambria"/>
                <a:ea typeface="Cambria"/>
                <a:cs typeface="Cambria"/>
                <a:sym typeface="Cambria"/>
              </a:rPr>
              <a:t>It is a </a:t>
            </a:r>
            <a:r>
              <a:rPr b="1" lang="en-IN" sz="1800">
                <a:solidFill>
                  <a:srgbClr val="F183D8"/>
                </a:solidFill>
                <a:latin typeface="Cambria"/>
                <a:ea typeface="Cambria"/>
                <a:cs typeface="Cambria"/>
                <a:sym typeface="Cambria"/>
              </a:rPr>
              <a:t>development environment </a:t>
            </a:r>
            <a:r>
              <a:rPr lang="en-IN" sz="1800">
                <a:solidFill>
                  <a:schemeClr val="accent1"/>
                </a:solidFill>
                <a:latin typeface="Cambria"/>
                <a:ea typeface="Cambria"/>
                <a:cs typeface="Cambria"/>
                <a:sym typeface="Cambria"/>
              </a:rPr>
              <a:t>where </a:t>
            </a:r>
            <a:r>
              <a:rPr b="1" lang="en-IN" sz="1800">
                <a:solidFill>
                  <a:schemeClr val="accent1"/>
                </a:solidFill>
                <a:latin typeface="Cambria"/>
                <a:ea typeface="Cambria"/>
                <a:cs typeface="Cambria"/>
                <a:sym typeface="Cambria"/>
              </a:rPr>
              <a:t>a customer can create and develop applications </a:t>
            </a:r>
            <a:r>
              <a:rPr lang="en-IN" sz="1800">
                <a:solidFill>
                  <a:schemeClr val="accent1"/>
                </a:solidFill>
                <a:latin typeface="Cambria"/>
                <a:ea typeface="Cambria"/>
                <a:cs typeface="Cambria"/>
                <a:sym typeface="Cambria"/>
              </a:rPr>
              <a:t>on a provider’s computing environment. </a:t>
            </a:r>
            <a:endParaRPr sz="1800">
              <a:solidFill>
                <a:schemeClr val="accent1"/>
              </a:solidFill>
              <a:latin typeface="Cambria"/>
              <a:ea typeface="Cambria"/>
              <a:cs typeface="Cambria"/>
              <a:sym typeface="Cambria"/>
            </a:endParaRPr>
          </a:p>
          <a:p>
            <a:pPr indent="0" lvl="0" marL="0" rtl="0" algn="just">
              <a:lnSpc>
                <a:spcPct val="150000"/>
              </a:lnSpc>
              <a:spcBef>
                <a:spcPts val="1000"/>
              </a:spcBef>
              <a:spcAft>
                <a:spcPts val="0"/>
              </a:spcAft>
              <a:buClr>
                <a:schemeClr val="accent1"/>
              </a:buClr>
              <a:buSzPct val="100000"/>
              <a:buNone/>
            </a:pPr>
            <a:r>
              <a:rPr lang="en-IN" sz="1800">
                <a:solidFill>
                  <a:schemeClr val="accent1"/>
                </a:solidFill>
                <a:latin typeface="Cambria"/>
                <a:ea typeface="Cambria"/>
                <a:cs typeface="Cambria"/>
                <a:sym typeface="Cambria"/>
              </a:rPr>
              <a:t>Paas is a framework for the developer where they can create an application for customizing the previously built application. This service also provided through the means of internet and here all the management is done by the enterprise or any third party provider.</a:t>
            </a:r>
            <a:endParaRPr/>
          </a:p>
          <a:p>
            <a:pPr indent="0" lvl="0" marL="0" rtl="0" algn="just">
              <a:lnSpc>
                <a:spcPct val="90000"/>
              </a:lnSpc>
              <a:spcBef>
                <a:spcPts val="1000"/>
              </a:spcBef>
              <a:spcAft>
                <a:spcPts val="0"/>
              </a:spcAft>
              <a:buClr>
                <a:schemeClr val="dk1"/>
              </a:buClr>
              <a:buSzPct val="100000"/>
              <a:buNone/>
            </a:pPr>
            <a:r>
              <a:t/>
            </a:r>
            <a:endParaRPr sz="1800">
              <a:solidFill>
                <a:schemeClr val="accent1"/>
              </a:solidFill>
              <a:latin typeface="Cambria"/>
              <a:ea typeface="Cambria"/>
              <a:cs typeface="Cambria"/>
              <a:sym typeface="Cambria"/>
            </a:endParaRPr>
          </a:p>
          <a:p>
            <a:pPr indent="0" lvl="0" marL="0" rtl="0" algn="just">
              <a:lnSpc>
                <a:spcPct val="90000"/>
              </a:lnSpc>
              <a:spcBef>
                <a:spcPts val="1000"/>
              </a:spcBef>
              <a:spcAft>
                <a:spcPts val="0"/>
              </a:spcAft>
              <a:buClr>
                <a:schemeClr val="accent1"/>
              </a:buClr>
              <a:buSzPct val="100000"/>
              <a:buNone/>
            </a:pPr>
            <a:r>
              <a:rPr b="1" lang="en-IN" sz="1800">
                <a:solidFill>
                  <a:schemeClr val="accent1"/>
                </a:solidFill>
                <a:latin typeface="Cambria"/>
                <a:ea typeface="Cambria"/>
                <a:cs typeface="Cambria"/>
                <a:sym typeface="Cambria"/>
              </a:rPr>
              <a:t>Example: Google App Engine</a:t>
            </a:r>
            <a:endParaRPr/>
          </a:p>
          <a:p>
            <a:pPr indent="-122872" lvl="0" marL="228600" rtl="0" algn="just">
              <a:lnSpc>
                <a:spcPct val="90000"/>
              </a:lnSpc>
              <a:spcBef>
                <a:spcPts val="1000"/>
              </a:spcBef>
              <a:spcAft>
                <a:spcPts val="0"/>
              </a:spcAft>
              <a:buClr>
                <a:schemeClr val="dk1"/>
              </a:buClr>
              <a:buSzPct val="100000"/>
              <a:buNone/>
            </a:pPr>
            <a:r>
              <a:t/>
            </a:r>
            <a:endParaRPr sz="1800">
              <a:solidFill>
                <a:schemeClr val="accent1"/>
              </a:solidFill>
              <a:latin typeface="Cambria"/>
              <a:ea typeface="Cambria"/>
              <a:cs typeface="Cambria"/>
              <a:sym typeface="Cambria"/>
            </a:endParaRPr>
          </a:p>
          <a:p>
            <a:pPr indent="-122872" lvl="0" marL="228600" rtl="0" algn="just">
              <a:lnSpc>
                <a:spcPct val="90000"/>
              </a:lnSpc>
              <a:spcBef>
                <a:spcPts val="1000"/>
              </a:spcBef>
              <a:spcAft>
                <a:spcPts val="0"/>
              </a:spcAft>
              <a:buClr>
                <a:schemeClr val="dk1"/>
              </a:buClr>
              <a:buSzPct val="100000"/>
              <a:buNone/>
            </a:pPr>
            <a:r>
              <a:t/>
            </a:r>
            <a:endParaRPr sz="1800">
              <a:solidFill>
                <a:schemeClr val="accent1"/>
              </a:solidFill>
              <a:latin typeface="Cambria"/>
              <a:ea typeface="Cambria"/>
              <a:cs typeface="Cambria"/>
              <a:sym typeface="Cambria"/>
            </a:endParaRPr>
          </a:p>
          <a:p>
            <a:pPr indent="0" lvl="0" marL="0" rtl="0" algn="just">
              <a:lnSpc>
                <a:spcPct val="90000"/>
              </a:lnSpc>
              <a:spcBef>
                <a:spcPts val="1000"/>
              </a:spcBef>
              <a:spcAft>
                <a:spcPts val="0"/>
              </a:spcAft>
              <a:buClr>
                <a:schemeClr val="dk1"/>
              </a:buClr>
              <a:buSzPct val="100000"/>
              <a:buNone/>
            </a:pPr>
            <a:r>
              <a:t/>
            </a:r>
            <a:endParaRPr sz="1800">
              <a:solidFill>
                <a:schemeClr val="accent1"/>
              </a:solidFill>
              <a:latin typeface="Cambria"/>
              <a:ea typeface="Cambria"/>
              <a:cs typeface="Cambria"/>
              <a:sym typeface="Cambri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7"/>
          <p:cNvSpPr txBox="1"/>
          <p:nvPr>
            <p:ph type="title"/>
          </p:nvPr>
        </p:nvSpPr>
        <p:spPr>
          <a:xfrm>
            <a:off x="838200" y="365125"/>
            <a:ext cx="10515600" cy="724087"/>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Cloud Service Models</a:t>
            </a:r>
            <a:endParaRPr b="1" sz="4000">
              <a:solidFill>
                <a:srgbClr val="FF0000"/>
              </a:solidFill>
              <a:latin typeface="Cambria"/>
              <a:ea typeface="Cambria"/>
              <a:cs typeface="Cambria"/>
              <a:sym typeface="Cambria"/>
            </a:endParaRPr>
          </a:p>
        </p:txBody>
      </p:sp>
      <p:sp>
        <p:nvSpPr>
          <p:cNvPr id="357" name="Google Shape;357;p57"/>
          <p:cNvSpPr txBox="1"/>
          <p:nvPr>
            <p:ph idx="1" type="body"/>
          </p:nvPr>
        </p:nvSpPr>
        <p:spPr>
          <a:xfrm>
            <a:off x="838200" y="1075764"/>
            <a:ext cx="10515600" cy="5607423"/>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1800"/>
              <a:buNone/>
            </a:pPr>
            <a:r>
              <a:t/>
            </a:r>
            <a:endParaRPr sz="1800">
              <a:solidFill>
                <a:schemeClr val="accent1"/>
              </a:solidFill>
              <a:latin typeface="Cambria"/>
              <a:ea typeface="Cambria"/>
              <a:cs typeface="Cambria"/>
              <a:sym typeface="Cambria"/>
            </a:endParaRPr>
          </a:p>
          <a:p>
            <a:pPr indent="0" lvl="0" marL="0" rtl="0" algn="just">
              <a:lnSpc>
                <a:spcPct val="150000"/>
              </a:lnSpc>
              <a:spcBef>
                <a:spcPts val="1000"/>
              </a:spcBef>
              <a:spcAft>
                <a:spcPts val="0"/>
              </a:spcAft>
              <a:buClr>
                <a:schemeClr val="accent1"/>
              </a:buClr>
              <a:buSzPts val="1800"/>
              <a:buNone/>
            </a:pPr>
            <a:r>
              <a:rPr lang="en-IN" sz="1800">
                <a:solidFill>
                  <a:schemeClr val="accent1"/>
                </a:solidFill>
                <a:latin typeface="Cambria"/>
                <a:ea typeface="Cambria"/>
                <a:cs typeface="Cambria"/>
                <a:sym typeface="Cambria"/>
              </a:rPr>
              <a:t>3. </a:t>
            </a:r>
            <a:r>
              <a:rPr b="1" lang="en-IN" sz="1800">
                <a:solidFill>
                  <a:schemeClr val="accent1"/>
                </a:solidFill>
                <a:latin typeface="Cambria"/>
                <a:ea typeface="Cambria"/>
                <a:cs typeface="Cambria"/>
                <a:sym typeface="Cambria"/>
              </a:rPr>
              <a:t>Infrastructure e-as-a-service (SaaS): </a:t>
            </a:r>
            <a:r>
              <a:rPr lang="en-IN" sz="1800">
                <a:solidFill>
                  <a:schemeClr val="accent1"/>
                </a:solidFill>
                <a:latin typeface="Cambria"/>
                <a:ea typeface="Cambria"/>
                <a:cs typeface="Cambria"/>
                <a:sym typeface="Cambria"/>
              </a:rPr>
              <a:t>The capability provided to the consumer is to provision processing, storage, networks, and other fundamental computing resources where the consumer is able to deploy and run arbitrary software, which can include operating systems and applications. </a:t>
            </a:r>
            <a:r>
              <a:rPr b="1" lang="en-IN" sz="1800">
                <a:solidFill>
                  <a:schemeClr val="accent4"/>
                </a:solidFill>
                <a:latin typeface="Cambria"/>
                <a:ea typeface="Cambria"/>
                <a:cs typeface="Cambria"/>
                <a:sym typeface="Cambria"/>
              </a:rPr>
              <a:t>The consumer does not manage or control the underlying cloud infrastructure but has control over operating systems, storage, and deployed applications; and possibly limited control of select networking components (e.g., host firewalls) </a:t>
            </a:r>
            <a:r>
              <a:rPr lang="en-IN" sz="1800">
                <a:solidFill>
                  <a:schemeClr val="accent1"/>
                </a:solidFill>
                <a:latin typeface="Cambria"/>
                <a:ea typeface="Cambria"/>
                <a:cs typeface="Cambria"/>
                <a:sym typeface="Cambria"/>
              </a:rPr>
              <a:t>.</a:t>
            </a:r>
            <a:r>
              <a:rPr b="1" lang="en-IN" sz="1800">
                <a:solidFill>
                  <a:srgbClr val="FF0066"/>
                </a:solidFill>
                <a:latin typeface="Cambria"/>
                <a:ea typeface="Cambria"/>
                <a:cs typeface="Cambria"/>
                <a:sym typeface="Cambria"/>
              </a:rPr>
              <a:t>Where infrastructure is provided to you</a:t>
            </a:r>
            <a:r>
              <a:rPr lang="en-IN" sz="1800">
                <a:solidFill>
                  <a:schemeClr val="accent1"/>
                </a:solidFill>
                <a:latin typeface="Cambria"/>
                <a:ea typeface="Cambria"/>
                <a:cs typeface="Cambria"/>
                <a:sym typeface="Cambria"/>
              </a:rPr>
              <a:t> , </a:t>
            </a:r>
            <a:r>
              <a:rPr b="1" lang="en-IN" sz="1800">
                <a:solidFill>
                  <a:srgbClr val="0070C0"/>
                </a:solidFill>
                <a:latin typeface="Cambria"/>
                <a:ea typeface="Cambria"/>
                <a:cs typeface="Cambria"/>
                <a:sym typeface="Cambria"/>
              </a:rPr>
              <a:t>you can create your own applications. i.e. underlying architecture is available where you can choose kind of technology , applications you want.</a:t>
            </a:r>
            <a:endParaRPr/>
          </a:p>
          <a:p>
            <a:pPr indent="0" lvl="0" marL="0" rtl="0" algn="just">
              <a:lnSpc>
                <a:spcPct val="90000"/>
              </a:lnSpc>
              <a:spcBef>
                <a:spcPts val="1000"/>
              </a:spcBef>
              <a:spcAft>
                <a:spcPts val="0"/>
              </a:spcAft>
              <a:buClr>
                <a:schemeClr val="dk1"/>
              </a:buClr>
              <a:buSzPts val="1800"/>
              <a:buNone/>
            </a:pPr>
            <a:r>
              <a:t/>
            </a:r>
            <a:endParaRPr sz="1800">
              <a:solidFill>
                <a:schemeClr val="accent1"/>
              </a:solidFill>
              <a:latin typeface="Cambria"/>
              <a:ea typeface="Cambria"/>
              <a:cs typeface="Cambria"/>
              <a:sym typeface="Cambria"/>
            </a:endParaRPr>
          </a:p>
          <a:p>
            <a:pPr indent="0" lvl="0" marL="0" rtl="0" algn="just">
              <a:lnSpc>
                <a:spcPct val="90000"/>
              </a:lnSpc>
              <a:spcBef>
                <a:spcPts val="1000"/>
              </a:spcBef>
              <a:spcAft>
                <a:spcPts val="0"/>
              </a:spcAft>
              <a:buClr>
                <a:schemeClr val="accent1"/>
              </a:buClr>
              <a:buSzPts val="1800"/>
              <a:buNone/>
            </a:pPr>
            <a:r>
              <a:rPr b="1" lang="en-IN" sz="1800">
                <a:solidFill>
                  <a:schemeClr val="accent1"/>
                </a:solidFill>
                <a:latin typeface="Cambria"/>
                <a:ea typeface="Cambria"/>
                <a:cs typeface="Cambria"/>
                <a:sym typeface="Cambria"/>
              </a:rPr>
              <a:t>Example: AWS EC2 service</a:t>
            </a:r>
            <a:endParaRPr b="1" sz="1800">
              <a:solidFill>
                <a:schemeClr val="accent1"/>
              </a:solidFill>
              <a:latin typeface="Cambria"/>
              <a:ea typeface="Cambria"/>
              <a:cs typeface="Cambria"/>
              <a:sym typeface="Cambria"/>
            </a:endParaRPr>
          </a:p>
          <a:p>
            <a:pPr indent="0" lvl="0" marL="0" rtl="0" algn="just">
              <a:lnSpc>
                <a:spcPct val="90000"/>
              </a:lnSpc>
              <a:spcBef>
                <a:spcPts val="1000"/>
              </a:spcBef>
              <a:spcAft>
                <a:spcPts val="0"/>
              </a:spcAft>
              <a:buClr>
                <a:schemeClr val="dk1"/>
              </a:buClr>
              <a:buSzPts val="1800"/>
              <a:buNone/>
            </a:pPr>
            <a:r>
              <a:t/>
            </a:r>
            <a:endParaRPr sz="1800">
              <a:solidFill>
                <a:schemeClr val="accent1"/>
              </a:solidFill>
              <a:latin typeface="Cambria"/>
              <a:ea typeface="Cambria"/>
              <a:cs typeface="Cambria"/>
              <a:sym typeface="Cambri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8"/>
          <p:cNvSpPr txBox="1"/>
          <p:nvPr>
            <p:ph type="title"/>
          </p:nvPr>
        </p:nvSpPr>
        <p:spPr>
          <a:xfrm>
            <a:off x="838200" y="365126"/>
            <a:ext cx="10515600" cy="562722"/>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sz="4000">
                <a:solidFill>
                  <a:srgbClr val="FF0000"/>
                </a:solidFill>
                <a:latin typeface="Cambria"/>
                <a:ea typeface="Cambria"/>
                <a:cs typeface="Cambria"/>
                <a:sym typeface="Cambria"/>
              </a:rPr>
              <a:t>Saas , Paas, Iaas  Examples</a:t>
            </a:r>
            <a:endParaRPr b="1" sz="4000">
              <a:solidFill>
                <a:srgbClr val="FF0000"/>
              </a:solidFill>
              <a:latin typeface="Cambria"/>
              <a:ea typeface="Cambria"/>
              <a:cs typeface="Cambria"/>
              <a:sym typeface="Cambria"/>
            </a:endParaRPr>
          </a:p>
        </p:txBody>
      </p:sp>
      <p:sp>
        <p:nvSpPr>
          <p:cNvPr id="363" name="Google Shape;363;p58"/>
          <p:cNvSpPr txBox="1"/>
          <p:nvPr>
            <p:ph idx="1" type="body"/>
          </p:nvPr>
        </p:nvSpPr>
        <p:spPr>
          <a:xfrm>
            <a:off x="838200" y="1183341"/>
            <a:ext cx="10515600" cy="4993622"/>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64" name="Google Shape;364;p58"/>
          <p:cNvPicPr preferRelativeResize="0"/>
          <p:nvPr/>
        </p:nvPicPr>
        <p:blipFill rotWithShape="1">
          <a:blip r:embed="rId3">
            <a:alphaModFix/>
          </a:blip>
          <a:srcRect b="0" l="0" r="0" t="0"/>
          <a:stretch/>
        </p:blipFill>
        <p:spPr>
          <a:xfrm>
            <a:off x="968188" y="1183342"/>
            <a:ext cx="9950823" cy="431650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9"/>
          <p:cNvSpPr txBox="1"/>
          <p:nvPr>
            <p:ph type="title"/>
          </p:nvPr>
        </p:nvSpPr>
        <p:spPr>
          <a:xfrm>
            <a:off x="838200" y="365125"/>
            <a:ext cx="10515600" cy="952687"/>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10000"/>
              <a:buFont typeface="Cambria"/>
              <a:buNone/>
            </a:pPr>
            <a:r>
              <a:rPr b="1" lang="en-IN">
                <a:solidFill>
                  <a:srgbClr val="FF0000"/>
                </a:solidFill>
                <a:latin typeface="Cambria"/>
                <a:ea typeface="Cambria"/>
                <a:cs typeface="Cambria"/>
                <a:sym typeface="Cambria"/>
              </a:rPr>
              <a:t>Services Provided by Cloud Providers</a:t>
            </a:r>
            <a:br>
              <a:rPr b="1" lang="en-IN" sz="4000">
                <a:solidFill>
                  <a:srgbClr val="FF0000"/>
                </a:solidFill>
                <a:latin typeface="Cambria"/>
                <a:ea typeface="Cambria"/>
                <a:cs typeface="Cambria"/>
                <a:sym typeface="Cambria"/>
              </a:rPr>
            </a:br>
            <a:endParaRPr b="1" sz="4000">
              <a:solidFill>
                <a:srgbClr val="FF0000"/>
              </a:solidFill>
              <a:latin typeface="Cambria"/>
              <a:ea typeface="Cambria"/>
              <a:cs typeface="Cambria"/>
              <a:sym typeface="Cambria"/>
            </a:endParaRPr>
          </a:p>
        </p:txBody>
      </p:sp>
      <p:pic>
        <p:nvPicPr>
          <p:cNvPr id="370" name="Google Shape;370;p59"/>
          <p:cNvPicPr preferRelativeResize="0"/>
          <p:nvPr>
            <p:ph idx="1" type="body"/>
          </p:nvPr>
        </p:nvPicPr>
        <p:blipFill rotWithShape="1">
          <a:blip r:embed="rId3">
            <a:alphaModFix/>
          </a:blip>
          <a:srcRect b="0" l="0" r="0" t="0"/>
          <a:stretch/>
        </p:blipFill>
        <p:spPr>
          <a:xfrm>
            <a:off x="1411941" y="1452282"/>
            <a:ext cx="9399494" cy="504264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0"/>
          <p:cNvSpPr txBox="1"/>
          <p:nvPr>
            <p:ph type="title"/>
          </p:nvPr>
        </p:nvSpPr>
        <p:spPr>
          <a:xfrm>
            <a:off x="838200" y="376699"/>
            <a:ext cx="10939818" cy="6049323"/>
          </a:xfrm>
          <a:prstGeom prst="rect">
            <a:avLst/>
          </a:prstGeom>
          <a:solidFill>
            <a:srgbClr val="ACE0F4"/>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800"/>
              <a:buFont typeface="Cambria"/>
              <a:buNone/>
            </a:pPr>
            <a:r>
              <a:rPr b="1" lang="en-IN" sz="4800">
                <a:solidFill>
                  <a:srgbClr val="002060"/>
                </a:solidFill>
                <a:latin typeface="Cambria"/>
                <a:ea typeface="Cambria"/>
                <a:cs typeface="Cambria"/>
                <a:sym typeface="Cambria"/>
              </a:rPr>
              <a:t>Introduction to Virtualization</a:t>
            </a:r>
            <a:endParaRPr b="1" sz="4800">
              <a:solidFill>
                <a:srgbClr val="002060"/>
              </a:solidFill>
              <a:latin typeface="Cambria"/>
              <a:ea typeface="Cambria"/>
              <a:cs typeface="Cambria"/>
              <a:sym typeface="Cambri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1"/>
          <p:cNvSpPr txBox="1"/>
          <p:nvPr>
            <p:ph type="title"/>
          </p:nvPr>
        </p:nvSpPr>
        <p:spPr>
          <a:xfrm>
            <a:off x="838200" y="365125"/>
            <a:ext cx="10515600" cy="549275"/>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6. Virtualization</a:t>
            </a:r>
            <a:endParaRPr>
              <a:solidFill>
                <a:srgbClr val="FF0000"/>
              </a:solidFill>
            </a:endParaRPr>
          </a:p>
        </p:txBody>
      </p:sp>
      <p:pic>
        <p:nvPicPr>
          <p:cNvPr id="381" name="Google Shape;381;p61"/>
          <p:cNvPicPr preferRelativeResize="0"/>
          <p:nvPr>
            <p:ph idx="1" type="body"/>
          </p:nvPr>
        </p:nvPicPr>
        <p:blipFill rotWithShape="1">
          <a:blip r:embed="rId3">
            <a:alphaModFix/>
          </a:blip>
          <a:srcRect b="0" l="0" r="0" t="0"/>
          <a:stretch/>
        </p:blipFill>
        <p:spPr>
          <a:xfrm>
            <a:off x="1917701" y="4000500"/>
            <a:ext cx="8089899" cy="2413000"/>
          </a:xfrm>
          <a:prstGeom prst="rect">
            <a:avLst/>
          </a:prstGeom>
          <a:noFill/>
          <a:ln>
            <a:noFill/>
          </a:ln>
        </p:spPr>
      </p:pic>
      <p:pic>
        <p:nvPicPr>
          <p:cNvPr id="382" name="Google Shape;382;p61"/>
          <p:cNvPicPr preferRelativeResize="0"/>
          <p:nvPr/>
        </p:nvPicPr>
        <p:blipFill rotWithShape="1">
          <a:blip r:embed="rId4">
            <a:alphaModFix/>
          </a:blip>
          <a:srcRect b="0" l="0" r="0" t="0"/>
          <a:stretch/>
        </p:blipFill>
        <p:spPr>
          <a:xfrm>
            <a:off x="832513" y="1092947"/>
            <a:ext cx="10522424" cy="2819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838200" y="365125"/>
            <a:ext cx="10515600" cy="428251"/>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Course Syllabus</a:t>
            </a:r>
            <a:endParaRPr b="1">
              <a:solidFill>
                <a:srgbClr val="FF0000"/>
              </a:solidFill>
              <a:latin typeface="Cambria"/>
              <a:ea typeface="Cambria"/>
              <a:cs typeface="Cambria"/>
              <a:sym typeface="Cambria"/>
            </a:endParaRPr>
          </a:p>
        </p:txBody>
      </p:sp>
      <p:pic>
        <p:nvPicPr>
          <p:cNvPr id="113" name="Google Shape;113;p17"/>
          <p:cNvPicPr preferRelativeResize="0"/>
          <p:nvPr/>
        </p:nvPicPr>
        <p:blipFill rotWithShape="1">
          <a:blip r:embed="rId3">
            <a:alphaModFix/>
          </a:blip>
          <a:srcRect b="0" l="0" r="0" t="0"/>
          <a:stretch/>
        </p:blipFill>
        <p:spPr>
          <a:xfrm>
            <a:off x="798653" y="1192192"/>
            <a:ext cx="10729732" cy="475719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2"/>
          <p:cNvSpPr txBox="1"/>
          <p:nvPr>
            <p:ph type="title"/>
          </p:nvPr>
        </p:nvSpPr>
        <p:spPr>
          <a:xfrm>
            <a:off x="838200" y="365125"/>
            <a:ext cx="10515600" cy="549275"/>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Virtualization</a:t>
            </a:r>
            <a:endParaRPr>
              <a:solidFill>
                <a:srgbClr val="FF0000"/>
              </a:solidFill>
            </a:endParaRPr>
          </a:p>
        </p:txBody>
      </p:sp>
      <p:pic>
        <p:nvPicPr>
          <p:cNvPr id="388" name="Google Shape;388;p62"/>
          <p:cNvPicPr preferRelativeResize="0"/>
          <p:nvPr>
            <p:ph idx="1" type="body"/>
          </p:nvPr>
        </p:nvPicPr>
        <p:blipFill rotWithShape="1">
          <a:blip r:embed="rId3">
            <a:alphaModFix/>
          </a:blip>
          <a:srcRect b="0" l="0" r="0" t="0"/>
          <a:stretch/>
        </p:blipFill>
        <p:spPr>
          <a:xfrm>
            <a:off x="810228" y="1296365"/>
            <a:ext cx="10579261" cy="432417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3"/>
          <p:cNvSpPr txBox="1"/>
          <p:nvPr>
            <p:ph type="title"/>
          </p:nvPr>
        </p:nvSpPr>
        <p:spPr>
          <a:xfrm>
            <a:off x="838200" y="365125"/>
            <a:ext cx="10515600" cy="549275"/>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Virtualization</a:t>
            </a:r>
            <a:endParaRPr>
              <a:solidFill>
                <a:srgbClr val="FF0000"/>
              </a:solidFill>
            </a:endParaRPr>
          </a:p>
        </p:txBody>
      </p:sp>
      <p:pic>
        <p:nvPicPr>
          <p:cNvPr id="394" name="Google Shape;394;p63"/>
          <p:cNvPicPr preferRelativeResize="0"/>
          <p:nvPr>
            <p:ph idx="1" type="body"/>
          </p:nvPr>
        </p:nvPicPr>
        <p:blipFill rotWithShape="1">
          <a:blip r:embed="rId3">
            <a:alphaModFix/>
          </a:blip>
          <a:srcRect b="0" l="0" r="0" t="0"/>
          <a:stretch/>
        </p:blipFill>
        <p:spPr>
          <a:xfrm>
            <a:off x="648182" y="1238491"/>
            <a:ext cx="10521388" cy="477257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4"/>
          <p:cNvSpPr txBox="1"/>
          <p:nvPr>
            <p:ph type="title"/>
          </p:nvPr>
        </p:nvSpPr>
        <p:spPr>
          <a:xfrm>
            <a:off x="838200" y="365125"/>
            <a:ext cx="10515600" cy="549275"/>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Virtualization</a:t>
            </a:r>
            <a:endParaRPr>
              <a:solidFill>
                <a:srgbClr val="FF0000"/>
              </a:solidFill>
            </a:endParaRPr>
          </a:p>
        </p:txBody>
      </p:sp>
      <p:pic>
        <p:nvPicPr>
          <p:cNvPr id="400" name="Google Shape;400;p64"/>
          <p:cNvPicPr preferRelativeResize="0"/>
          <p:nvPr>
            <p:ph idx="1" type="body"/>
          </p:nvPr>
        </p:nvPicPr>
        <p:blipFill rotWithShape="1">
          <a:blip r:embed="rId3">
            <a:alphaModFix/>
          </a:blip>
          <a:srcRect b="0" l="0" r="0" t="0"/>
          <a:stretch/>
        </p:blipFill>
        <p:spPr>
          <a:xfrm>
            <a:off x="1122746" y="1180619"/>
            <a:ext cx="6111432" cy="2002420"/>
          </a:xfrm>
          <a:prstGeom prst="rect">
            <a:avLst/>
          </a:prstGeom>
          <a:noFill/>
          <a:ln>
            <a:noFill/>
          </a:ln>
        </p:spPr>
      </p:pic>
      <p:pic>
        <p:nvPicPr>
          <p:cNvPr id="401" name="Google Shape;401;p64"/>
          <p:cNvPicPr preferRelativeResize="0"/>
          <p:nvPr/>
        </p:nvPicPr>
        <p:blipFill rotWithShape="1">
          <a:blip r:embed="rId4">
            <a:alphaModFix/>
          </a:blip>
          <a:srcRect b="0" l="0" r="0" t="0"/>
          <a:stretch/>
        </p:blipFill>
        <p:spPr>
          <a:xfrm>
            <a:off x="860143" y="3123537"/>
            <a:ext cx="3619500" cy="657225"/>
          </a:xfrm>
          <a:prstGeom prst="rect">
            <a:avLst/>
          </a:prstGeom>
          <a:noFill/>
          <a:ln>
            <a:noFill/>
          </a:ln>
        </p:spPr>
      </p:pic>
      <p:pic>
        <p:nvPicPr>
          <p:cNvPr id="402" name="Google Shape;402;p64"/>
          <p:cNvPicPr preferRelativeResize="0"/>
          <p:nvPr/>
        </p:nvPicPr>
        <p:blipFill rotWithShape="1">
          <a:blip r:embed="rId5">
            <a:alphaModFix/>
          </a:blip>
          <a:srcRect b="0" l="0" r="0" t="0"/>
          <a:stretch/>
        </p:blipFill>
        <p:spPr>
          <a:xfrm>
            <a:off x="5889645" y="3131012"/>
            <a:ext cx="3624745" cy="619125"/>
          </a:xfrm>
          <a:prstGeom prst="rect">
            <a:avLst/>
          </a:prstGeom>
          <a:noFill/>
          <a:ln>
            <a:noFill/>
          </a:ln>
        </p:spPr>
      </p:pic>
      <p:pic>
        <p:nvPicPr>
          <p:cNvPr id="403" name="Google Shape;403;p64"/>
          <p:cNvPicPr preferRelativeResize="0"/>
          <p:nvPr/>
        </p:nvPicPr>
        <p:blipFill rotWithShape="1">
          <a:blip r:embed="rId6">
            <a:alphaModFix/>
          </a:blip>
          <a:srcRect b="0" l="0" r="0" t="0"/>
          <a:stretch/>
        </p:blipFill>
        <p:spPr>
          <a:xfrm>
            <a:off x="898002" y="3928219"/>
            <a:ext cx="4724400" cy="390525"/>
          </a:xfrm>
          <a:prstGeom prst="rect">
            <a:avLst/>
          </a:prstGeom>
          <a:noFill/>
          <a:ln>
            <a:noFill/>
          </a:ln>
        </p:spPr>
      </p:pic>
      <p:pic>
        <p:nvPicPr>
          <p:cNvPr id="404" name="Google Shape;404;p64"/>
          <p:cNvPicPr preferRelativeResize="0"/>
          <p:nvPr/>
        </p:nvPicPr>
        <p:blipFill rotWithShape="1">
          <a:blip r:embed="rId7">
            <a:alphaModFix/>
          </a:blip>
          <a:srcRect b="0" l="0" r="0" t="0"/>
          <a:stretch/>
        </p:blipFill>
        <p:spPr>
          <a:xfrm>
            <a:off x="5880964" y="3928279"/>
            <a:ext cx="4270033" cy="389078"/>
          </a:xfrm>
          <a:prstGeom prst="rect">
            <a:avLst/>
          </a:prstGeom>
          <a:noFill/>
          <a:ln>
            <a:noFill/>
          </a:ln>
        </p:spPr>
      </p:pic>
      <p:pic>
        <p:nvPicPr>
          <p:cNvPr id="405" name="Google Shape;405;p64"/>
          <p:cNvPicPr preferRelativeResize="0"/>
          <p:nvPr/>
        </p:nvPicPr>
        <p:blipFill rotWithShape="1">
          <a:blip r:embed="rId8">
            <a:alphaModFix/>
          </a:blip>
          <a:srcRect b="0" l="0" r="0" t="0"/>
          <a:stretch/>
        </p:blipFill>
        <p:spPr>
          <a:xfrm>
            <a:off x="908853" y="4472891"/>
            <a:ext cx="4610100" cy="342900"/>
          </a:xfrm>
          <a:prstGeom prst="rect">
            <a:avLst/>
          </a:prstGeom>
          <a:noFill/>
          <a:ln>
            <a:noFill/>
          </a:ln>
        </p:spPr>
      </p:pic>
      <p:pic>
        <p:nvPicPr>
          <p:cNvPr id="406" name="Google Shape;406;p64"/>
          <p:cNvPicPr preferRelativeResize="0"/>
          <p:nvPr/>
        </p:nvPicPr>
        <p:blipFill rotWithShape="1">
          <a:blip r:embed="rId9">
            <a:alphaModFix/>
          </a:blip>
          <a:srcRect b="0" l="0" r="0" t="0"/>
          <a:stretch/>
        </p:blipFill>
        <p:spPr>
          <a:xfrm>
            <a:off x="5879939" y="4438229"/>
            <a:ext cx="4283959" cy="411563"/>
          </a:xfrm>
          <a:prstGeom prst="rect">
            <a:avLst/>
          </a:prstGeom>
          <a:noFill/>
          <a:ln>
            <a:noFill/>
          </a:ln>
        </p:spPr>
      </p:pic>
      <p:pic>
        <p:nvPicPr>
          <p:cNvPr id="407" name="Google Shape;407;p64"/>
          <p:cNvPicPr preferRelativeResize="0"/>
          <p:nvPr/>
        </p:nvPicPr>
        <p:blipFill rotWithShape="1">
          <a:blip r:embed="rId10">
            <a:alphaModFix/>
          </a:blip>
          <a:srcRect b="0" l="0" r="0" t="0"/>
          <a:stretch/>
        </p:blipFill>
        <p:spPr>
          <a:xfrm>
            <a:off x="996508" y="5065311"/>
            <a:ext cx="4133850" cy="523875"/>
          </a:xfrm>
          <a:prstGeom prst="rect">
            <a:avLst/>
          </a:prstGeom>
          <a:noFill/>
          <a:ln>
            <a:noFill/>
          </a:ln>
        </p:spPr>
      </p:pic>
      <p:pic>
        <p:nvPicPr>
          <p:cNvPr id="408" name="Google Shape;408;p64"/>
          <p:cNvPicPr preferRelativeResize="0"/>
          <p:nvPr/>
        </p:nvPicPr>
        <p:blipFill rotWithShape="1">
          <a:blip r:embed="rId11">
            <a:alphaModFix/>
          </a:blip>
          <a:srcRect b="0" l="0" r="0" t="0"/>
          <a:stretch/>
        </p:blipFill>
        <p:spPr>
          <a:xfrm>
            <a:off x="5911409" y="5097985"/>
            <a:ext cx="3448050" cy="5048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5"/>
          <p:cNvSpPr txBox="1"/>
          <p:nvPr>
            <p:ph type="title"/>
          </p:nvPr>
        </p:nvSpPr>
        <p:spPr>
          <a:xfrm>
            <a:off x="838200" y="365125"/>
            <a:ext cx="10515600" cy="549275"/>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Virtualization</a:t>
            </a:r>
            <a:endParaRPr>
              <a:solidFill>
                <a:srgbClr val="FF0000"/>
              </a:solidFill>
            </a:endParaRPr>
          </a:p>
        </p:txBody>
      </p:sp>
      <p:pic>
        <p:nvPicPr>
          <p:cNvPr id="414" name="Google Shape;414;p65"/>
          <p:cNvPicPr preferRelativeResize="0"/>
          <p:nvPr>
            <p:ph idx="1" type="body"/>
          </p:nvPr>
        </p:nvPicPr>
        <p:blipFill rotWithShape="1">
          <a:blip r:embed="rId3">
            <a:alphaModFix/>
          </a:blip>
          <a:srcRect b="0" l="0" r="0" t="0"/>
          <a:stretch/>
        </p:blipFill>
        <p:spPr>
          <a:xfrm>
            <a:off x="1817225" y="1192191"/>
            <a:ext cx="9375494" cy="2974695"/>
          </a:xfrm>
          <a:prstGeom prst="rect">
            <a:avLst/>
          </a:prstGeom>
          <a:noFill/>
          <a:ln>
            <a:noFill/>
          </a:ln>
        </p:spPr>
      </p:pic>
      <p:pic>
        <p:nvPicPr>
          <p:cNvPr id="415" name="Google Shape;415;p65"/>
          <p:cNvPicPr preferRelativeResize="0"/>
          <p:nvPr/>
        </p:nvPicPr>
        <p:blipFill rotWithShape="1">
          <a:blip r:embed="rId4">
            <a:alphaModFix/>
          </a:blip>
          <a:srcRect b="0" l="0" r="0" t="0"/>
          <a:stretch/>
        </p:blipFill>
        <p:spPr>
          <a:xfrm>
            <a:off x="1862861" y="4289808"/>
            <a:ext cx="3095625" cy="523875"/>
          </a:xfrm>
          <a:prstGeom prst="rect">
            <a:avLst/>
          </a:prstGeom>
          <a:noFill/>
          <a:ln>
            <a:noFill/>
          </a:ln>
        </p:spPr>
      </p:pic>
      <p:pic>
        <p:nvPicPr>
          <p:cNvPr id="416" name="Google Shape;416;p65"/>
          <p:cNvPicPr preferRelativeResize="0"/>
          <p:nvPr/>
        </p:nvPicPr>
        <p:blipFill rotWithShape="1">
          <a:blip r:embed="rId5">
            <a:alphaModFix/>
          </a:blip>
          <a:srcRect b="0" l="0" r="0" t="0"/>
          <a:stretch/>
        </p:blipFill>
        <p:spPr>
          <a:xfrm>
            <a:off x="1875582" y="4845392"/>
            <a:ext cx="4343400" cy="523875"/>
          </a:xfrm>
          <a:prstGeom prst="rect">
            <a:avLst/>
          </a:prstGeom>
          <a:noFill/>
          <a:ln>
            <a:noFill/>
          </a:ln>
        </p:spPr>
      </p:pic>
      <p:pic>
        <p:nvPicPr>
          <p:cNvPr id="417" name="Google Shape;417;p65"/>
          <p:cNvPicPr preferRelativeResize="0"/>
          <p:nvPr/>
        </p:nvPicPr>
        <p:blipFill rotWithShape="1">
          <a:blip r:embed="rId6">
            <a:alphaModFix/>
          </a:blip>
          <a:srcRect b="0" l="0" r="0" t="0"/>
          <a:stretch/>
        </p:blipFill>
        <p:spPr>
          <a:xfrm>
            <a:off x="6505515" y="4231270"/>
            <a:ext cx="4505325" cy="571500"/>
          </a:xfrm>
          <a:prstGeom prst="rect">
            <a:avLst/>
          </a:prstGeom>
          <a:noFill/>
          <a:ln>
            <a:noFill/>
          </a:ln>
        </p:spPr>
      </p:pic>
      <p:pic>
        <p:nvPicPr>
          <p:cNvPr id="418" name="Google Shape;418;p65"/>
          <p:cNvPicPr preferRelativeResize="0"/>
          <p:nvPr/>
        </p:nvPicPr>
        <p:blipFill rotWithShape="1">
          <a:blip r:embed="rId7">
            <a:alphaModFix/>
          </a:blip>
          <a:srcRect b="0" l="0" r="0" t="0"/>
          <a:stretch/>
        </p:blipFill>
        <p:spPr>
          <a:xfrm>
            <a:off x="6503345" y="4864442"/>
            <a:ext cx="4434731" cy="485775"/>
          </a:xfrm>
          <a:prstGeom prst="rect">
            <a:avLst/>
          </a:prstGeom>
          <a:noFill/>
          <a:ln>
            <a:noFill/>
          </a:ln>
        </p:spPr>
      </p:pic>
      <p:pic>
        <p:nvPicPr>
          <p:cNvPr id="419" name="Google Shape;419;p65"/>
          <p:cNvPicPr preferRelativeResize="0"/>
          <p:nvPr/>
        </p:nvPicPr>
        <p:blipFill rotWithShape="1">
          <a:blip r:embed="rId8">
            <a:alphaModFix/>
          </a:blip>
          <a:srcRect b="0" l="0" r="0" t="0"/>
          <a:stretch/>
        </p:blipFill>
        <p:spPr>
          <a:xfrm>
            <a:off x="6540540" y="5468979"/>
            <a:ext cx="3486150" cy="295275"/>
          </a:xfrm>
          <a:prstGeom prst="rect">
            <a:avLst/>
          </a:prstGeom>
          <a:noFill/>
          <a:ln>
            <a:noFill/>
          </a:ln>
        </p:spPr>
      </p:pic>
      <p:pic>
        <p:nvPicPr>
          <p:cNvPr id="420" name="Google Shape;420;p65"/>
          <p:cNvPicPr preferRelativeResize="0"/>
          <p:nvPr/>
        </p:nvPicPr>
        <p:blipFill rotWithShape="1">
          <a:blip r:embed="rId9">
            <a:alphaModFix/>
          </a:blip>
          <a:srcRect b="0" l="0" r="0" t="0"/>
          <a:stretch/>
        </p:blipFill>
        <p:spPr>
          <a:xfrm>
            <a:off x="6557782" y="5913337"/>
            <a:ext cx="4076700" cy="360141"/>
          </a:xfrm>
          <a:prstGeom prst="rect">
            <a:avLst/>
          </a:prstGeom>
          <a:noFill/>
          <a:ln>
            <a:noFill/>
          </a:ln>
        </p:spPr>
      </p:pic>
      <p:pic>
        <p:nvPicPr>
          <p:cNvPr id="421" name="Google Shape;421;p65"/>
          <p:cNvPicPr preferRelativeResize="0"/>
          <p:nvPr/>
        </p:nvPicPr>
        <p:blipFill rotWithShape="1">
          <a:blip r:embed="rId10">
            <a:alphaModFix/>
          </a:blip>
          <a:srcRect b="0" l="0" r="0" t="0"/>
          <a:stretch/>
        </p:blipFill>
        <p:spPr>
          <a:xfrm>
            <a:off x="6641336" y="6317607"/>
            <a:ext cx="3562350" cy="2857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6"/>
          <p:cNvSpPr txBox="1"/>
          <p:nvPr>
            <p:ph type="title"/>
          </p:nvPr>
        </p:nvSpPr>
        <p:spPr>
          <a:xfrm>
            <a:off x="838200" y="365125"/>
            <a:ext cx="10515600" cy="1325563"/>
          </a:xfrm>
          <a:prstGeom prst="rect">
            <a:avLst/>
          </a:prstGeom>
          <a:solidFill>
            <a:srgbClr val="E2A7F6"/>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mbria"/>
              <a:buNone/>
            </a:pPr>
            <a:r>
              <a:rPr b="1" lang="en-IN">
                <a:solidFill>
                  <a:srgbClr val="FF0000"/>
                </a:solidFill>
                <a:latin typeface="Cambria"/>
                <a:ea typeface="Cambria"/>
                <a:cs typeface="Cambria"/>
                <a:sym typeface="Cambria"/>
              </a:rPr>
              <a:t>Types of Hypervisors</a:t>
            </a:r>
            <a:endParaRPr b="1">
              <a:solidFill>
                <a:srgbClr val="FF0000"/>
              </a:solidFill>
              <a:latin typeface="Cambria"/>
              <a:ea typeface="Cambria"/>
              <a:cs typeface="Cambria"/>
              <a:sym typeface="Cambria"/>
            </a:endParaRPr>
          </a:p>
        </p:txBody>
      </p:sp>
      <p:sp>
        <p:nvSpPr>
          <p:cNvPr id="427" name="Google Shape;427;p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0C0"/>
              </a:buClr>
              <a:buSzPts val="2000"/>
              <a:buNone/>
            </a:pPr>
            <a:r>
              <a:rPr b="1" lang="en-IN" sz="2000" u="sng">
                <a:solidFill>
                  <a:srgbClr val="0070C0"/>
                </a:solidFill>
                <a:latin typeface="Cambria"/>
                <a:ea typeface="Cambria"/>
                <a:cs typeface="Cambria"/>
                <a:sym typeface="Cambria"/>
              </a:rPr>
              <a:t>Type 1: Bare metal</a:t>
            </a:r>
            <a:endParaRPr/>
          </a:p>
          <a:p>
            <a:pPr indent="-228600" lvl="0" marL="228600" rtl="0" algn="just">
              <a:lnSpc>
                <a:spcPct val="90000"/>
              </a:lnSpc>
              <a:spcBef>
                <a:spcPts val="1000"/>
              </a:spcBef>
              <a:spcAft>
                <a:spcPts val="0"/>
              </a:spcAft>
              <a:buClr>
                <a:schemeClr val="accent1"/>
              </a:buClr>
              <a:buSzPts val="2000"/>
              <a:buFont typeface="Noto Sans Symbols"/>
              <a:buChar char="✔"/>
            </a:pPr>
            <a:r>
              <a:rPr b="1" lang="en-IN" sz="2000">
                <a:solidFill>
                  <a:schemeClr val="accent1"/>
                </a:solidFill>
                <a:latin typeface="Cambria"/>
                <a:ea typeface="Cambria"/>
                <a:cs typeface="Cambria"/>
                <a:sym typeface="Cambria"/>
              </a:rPr>
              <a:t>Run directly on the top of the host hardware, </a:t>
            </a:r>
            <a:r>
              <a:rPr b="1" lang="en-IN" sz="2000" u="sng">
                <a:solidFill>
                  <a:schemeClr val="accent1"/>
                </a:solidFill>
                <a:latin typeface="Cambria"/>
                <a:ea typeface="Cambria"/>
                <a:cs typeface="Cambria"/>
                <a:sym typeface="Cambria"/>
              </a:rPr>
              <a:t>they control hardware and manage virtual machines</a:t>
            </a:r>
            <a:endParaRPr/>
          </a:p>
          <a:p>
            <a:pPr indent="-228600" lvl="0" marL="228600" rtl="0" algn="just">
              <a:lnSpc>
                <a:spcPct val="90000"/>
              </a:lnSpc>
              <a:spcBef>
                <a:spcPts val="1000"/>
              </a:spcBef>
              <a:spcAft>
                <a:spcPts val="0"/>
              </a:spcAft>
              <a:buClr>
                <a:schemeClr val="dk1"/>
              </a:buClr>
              <a:buSzPts val="2000"/>
              <a:buNone/>
            </a:pPr>
            <a:r>
              <a:t/>
            </a:r>
            <a:endParaRPr b="1" sz="2000">
              <a:solidFill>
                <a:schemeClr val="accent1"/>
              </a:solidFill>
              <a:latin typeface="Cambria"/>
              <a:ea typeface="Cambria"/>
              <a:cs typeface="Cambria"/>
              <a:sym typeface="Cambria"/>
            </a:endParaRPr>
          </a:p>
          <a:p>
            <a:pPr indent="-228600" lvl="0" marL="228600" rtl="0" algn="just">
              <a:lnSpc>
                <a:spcPct val="90000"/>
              </a:lnSpc>
              <a:spcBef>
                <a:spcPts val="1000"/>
              </a:spcBef>
              <a:spcAft>
                <a:spcPts val="0"/>
              </a:spcAft>
              <a:buClr>
                <a:srgbClr val="0070C0"/>
              </a:buClr>
              <a:buSzPts val="2000"/>
              <a:buNone/>
            </a:pPr>
            <a:r>
              <a:rPr b="1" lang="en-IN" sz="2000" u="sng">
                <a:solidFill>
                  <a:srgbClr val="0070C0"/>
                </a:solidFill>
                <a:latin typeface="Cambria"/>
                <a:ea typeface="Cambria"/>
                <a:cs typeface="Cambria"/>
                <a:sym typeface="Cambria"/>
              </a:rPr>
              <a:t>Type 2: Hosted Hypervisor</a:t>
            </a:r>
            <a:endParaRPr/>
          </a:p>
          <a:p>
            <a:pPr indent="-228600" lvl="0" marL="228600" rtl="0" algn="just">
              <a:lnSpc>
                <a:spcPct val="90000"/>
              </a:lnSpc>
              <a:spcBef>
                <a:spcPts val="1000"/>
              </a:spcBef>
              <a:spcAft>
                <a:spcPts val="0"/>
              </a:spcAft>
              <a:buClr>
                <a:schemeClr val="accent1"/>
              </a:buClr>
              <a:buSzPts val="2000"/>
              <a:buFont typeface="Noto Sans Symbols"/>
              <a:buChar char="✔"/>
            </a:pPr>
            <a:r>
              <a:rPr b="1" lang="en-IN" sz="2000">
                <a:solidFill>
                  <a:schemeClr val="accent1"/>
                </a:solidFill>
                <a:latin typeface="Cambria"/>
                <a:ea typeface="Cambria"/>
                <a:cs typeface="Cambria"/>
                <a:sym typeface="Cambria"/>
              </a:rPr>
              <a:t>Referred as VMM, it is an application program running on the top of the OS</a:t>
            </a:r>
            <a:endParaRPr/>
          </a:p>
          <a:p>
            <a:pPr indent="-228600" lvl="0" marL="228600" rtl="0" algn="just">
              <a:lnSpc>
                <a:spcPct val="90000"/>
              </a:lnSpc>
              <a:spcBef>
                <a:spcPts val="1000"/>
              </a:spcBef>
              <a:spcAft>
                <a:spcPts val="0"/>
              </a:spcAft>
              <a:buClr>
                <a:schemeClr val="accent1"/>
              </a:buClr>
              <a:buSzPts val="2000"/>
              <a:buFont typeface="Noto Sans Symbols"/>
              <a:buChar char="✔"/>
            </a:pPr>
            <a:r>
              <a:rPr b="1" lang="en-IN" sz="2000">
                <a:solidFill>
                  <a:schemeClr val="accent1"/>
                </a:solidFill>
                <a:latin typeface="Cambria"/>
                <a:ea typeface="Cambria"/>
                <a:cs typeface="Cambria"/>
                <a:sym typeface="Cambria"/>
              </a:rPr>
              <a:t>Virtual machines are created and managed by VMM through host OS</a:t>
            </a:r>
            <a:endParaRPr/>
          </a:p>
          <a:p>
            <a:pPr indent="-101600" lvl="0" marL="228600" rtl="0" algn="l">
              <a:lnSpc>
                <a:spcPct val="90000"/>
              </a:lnSpc>
              <a:spcBef>
                <a:spcPts val="1000"/>
              </a:spcBef>
              <a:spcAft>
                <a:spcPts val="0"/>
              </a:spcAft>
              <a:buClr>
                <a:schemeClr val="dk1"/>
              </a:buClr>
              <a:buSzPts val="2000"/>
              <a:buFont typeface="Noto Sans Symbols"/>
              <a:buNone/>
            </a:pPr>
            <a:r>
              <a:t/>
            </a:r>
            <a:endParaRPr sz="2000">
              <a:solidFill>
                <a:schemeClr val="accent1"/>
              </a:solidFill>
              <a:latin typeface="Cambria"/>
              <a:ea typeface="Cambria"/>
              <a:cs typeface="Cambria"/>
              <a:sym typeface="Cambri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7"/>
          <p:cNvSpPr txBox="1"/>
          <p:nvPr>
            <p:ph type="title"/>
          </p:nvPr>
        </p:nvSpPr>
        <p:spPr>
          <a:xfrm>
            <a:off x="838200" y="365125"/>
            <a:ext cx="10515600" cy="549275"/>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Virtualization</a:t>
            </a:r>
            <a:endParaRPr>
              <a:solidFill>
                <a:srgbClr val="FF0000"/>
              </a:solidFill>
            </a:endParaRPr>
          </a:p>
        </p:txBody>
      </p:sp>
      <p:sp>
        <p:nvSpPr>
          <p:cNvPr id="433" name="Google Shape;433;p67"/>
          <p:cNvSpPr txBox="1"/>
          <p:nvPr>
            <p:ph idx="1" type="body"/>
          </p:nvPr>
        </p:nvSpPr>
        <p:spPr>
          <a:xfrm>
            <a:off x="849775" y="1073271"/>
            <a:ext cx="10515600" cy="52403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B0F0"/>
              </a:buClr>
              <a:buSzPts val="2400"/>
              <a:buChar char="•"/>
            </a:pPr>
            <a:r>
              <a:rPr b="1" lang="en-IN" sz="2400">
                <a:solidFill>
                  <a:srgbClr val="00B0F0"/>
                </a:solidFill>
                <a:latin typeface="Cambria"/>
                <a:ea typeface="Cambria"/>
                <a:cs typeface="Cambria"/>
                <a:sym typeface="Cambria"/>
              </a:rPr>
              <a:t>Example of Hosted Hypervisor</a:t>
            </a:r>
            <a:endParaRPr/>
          </a:p>
          <a:p>
            <a:pPr indent="-228600" lvl="0" marL="228600" rtl="0" algn="l">
              <a:lnSpc>
                <a:spcPct val="90000"/>
              </a:lnSpc>
              <a:spcBef>
                <a:spcPts val="1000"/>
              </a:spcBef>
              <a:spcAft>
                <a:spcPts val="0"/>
              </a:spcAft>
              <a:buClr>
                <a:schemeClr val="dk1"/>
              </a:buClr>
              <a:buSzPts val="2800"/>
              <a:buNone/>
            </a:pPr>
            <a:r>
              <a:t/>
            </a:r>
            <a:endParaRPr/>
          </a:p>
        </p:txBody>
      </p:sp>
      <p:pic>
        <p:nvPicPr>
          <p:cNvPr id="434" name="Google Shape;434;p67"/>
          <p:cNvPicPr preferRelativeResize="0"/>
          <p:nvPr/>
        </p:nvPicPr>
        <p:blipFill rotWithShape="1">
          <a:blip r:embed="rId3">
            <a:alphaModFix/>
          </a:blip>
          <a:srcRect b="0" l="0" r="0" t="0"/>
          <a:stretch/>
        </p:blipFill>
        <p:spPr>
          <a:xfrm>
            <a:off x="997713" y="1712632"/>
            <a:ext cx="3714750" cy="238125"/>
          </a:xfrm>
          <a:prstGeom prst="rect">
            <a:avLst/>
          </a:prstGeom>
          <a:noFill/>
          <a:ln>
            <a:noFill/>
          </a:ln>
        </p:spPr>
      </p:pic>
      <p:pic>
        <p:nvPicPr>
          <p:cNvPr id="435" name="Google Shape;435;p67"/>
          <p:cNvPicPr preferRelativeResize="0"/>
          <p:nvPr/>
        </p:nvPicPr>
        <p:blipFill rotWithShape="1">
          <a:blip r:embed="rId4">
            <a:alphaModFix/>
          </a:blip>
          <a:srcRect b="0" l="0" r="0" t="0"/>
          <a:stretch/>
        </p:blipFill>
        <p:spPr>
          <a:xfrm>
            <a:off x="975348" y="2089171"/>
            <a:ext cx="3990975" cy="2952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8"/>
          <p:cNvSpPr txBox="1"/>
          <p:nvPr>
            <p:ph type="title"/>
          </p:nvPr>
        </p:nvSpPr>
        <p:spPr>
          <a:xfrm>
            <a:off x="838200" y="365125"/>
            <a:ext cx="10515600" cy="831663"/>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Virtualization</a:t>
            </a:r>
            <a:endParaRPr b="1" sz="4000">
              <a:solidFill>
                <a:srgbClr val="FF0000"/>
              </a:solidFill>
              <a:latin typeface="Cambria"/>
              <a:ea typeface="Cambria"/>
              <a:cs typeface="Cambria"/>
              <a:sym typeface="Cambria"/>
            </a:endParaRPr>
          </a:p>
        </p:txBody>
      </p:sp>
      <p:pic>
        <p:nvPicPr>
          <p:cNvPr id="441" name="Google Shape;441;p68"/>
          <p:cNvPicPr preferRelativeResize="0"/>
          <p:nvPr>
            <p:ph idx="1" type="body"/>
          </p:nvPr>
        </p:nvPicPr>
        <p:blipFill rotWithShape="1">
          <a:blip r:embed="rId3">
            <a:alphaModFix/>
          </a:blip>
          <a:srcRect b="0" l="0" r="0" t="0"/>
          <a:stretch/>
        </p:blipFill>
        <p:spPr>
          <a:xfrm>
            <a:off x="972272" y="1762919"/>
            <a:ext cx="9977379" cy="40100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9"/>
          <p:cNvSpPr txBox="1"/>
          <p:nvPr>
            <p:ph type="title"/>
          </p:nvPr>
        </p:nvSpPr>
        <p:spPr>
          <a:xfrm>
            <a:off x="838200" y="365125"/>
            <a:ext cx="10515600" cy="831663"/>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Virtualization</a:t>
            </a:r>
            <a:endParaRPr b="1" sz="4000">
              <a:solidFill>
                <a:srgbClr val="FF0000"/>
              </a:solidFill>
              <a:latin typeface="Cambria"/>
              <a:ea typeface="Cambria"/>
              <a:cs typeface="Cambria"/>
              <a:sym typeface="Cambria"/>
            </a:endParaRPr>
          </a:p>
        </p:txBody>
      </p:sp>
      <p:sp>
        <p:nvSpPr>
          <p:cNvPr id="447" name="Google Shape;447;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accent1"/>
              </a:buClr>
              <a:buSzPts val="2400"/>
              <a:buChar char="•"/>
            </a:pPr>
            <a:r>
              <a:rPr b="1" lang="en-IN" sz="2400">
                <a:solidFill>
                  <a:schemeClr val="accent1"/>
                </a:solidFill>
                <a:latin typeface="Cambria"/>
                <a:ea typeface="Cambria"/>
                <a:cs typeface="Cambria"/>
                <a:sym typeface="Cambria"/>
              </a:rPr>
              <a:t>Physical server has physical devices</a:t>
            </a:r>
            <a:endParaRPr/>
          </a:p>
          <a:p>
            <a:pPr indent="-228600" lvl="0" marL="228600" rtl="0" algn="l">
              <a:lnSpc>
                <a:spcPct val="90000"/>
              </a:lnSpc>
              <a:spcBef>
                <a:spcPts val="1000"/>
              </a:spcBef>
              <a:spcAft>
                <a:spcPts val="0"/>
              </a:spcAft>
              <a:buClr>
                <a:srgbClr val="0070C0"/>
              </a:buClr>
              <a:buSzPts val="2400"/>
              <a:buFont typeface="Noto Sans Symbols"/>
              <a:buChar char="✔"/>
            </a:pPr>
            <a:r>
              <a:rPr b="1" lang="en-IN" sz="2400">
                <a:solidFill>
                  <a:srgbClr val="0070C0"/>
                </a:solidFill>
                <a:latin typeface="Cambria"/>
                <a:ea typeface="Cambria"/>
                <a:cs typeface="Cambria"/>
                <a:sym typeface="Cambria"/>
              </a:rPr>
              <a:t>CPU</a:t>
            </a:r>
            <a:endParaRPr/>
          </a:p>
          <a:p>
            <a:pPr indent="-228600" lvl="0" marL="228600" rtl="0" algn="l">
              <a:lnSpc>
                <a:spcPct val="90000"/>
              </a:lnSpc>
              <a:spcBef>
                <a:spcPts val="1000"/>
              </a:spcBef>
              <a:spcAft>
                <a:spcPts val="0"/>
              </a:spcAft>
              <a:buClr>
                <a:srgbClr val="0070C0"/>
              </a:buClr>
              <a:buSzPts val="2400"/>
              <a:buFont typeface="Noto Sans Symbols"/>
              <a:buChar char="✔"/>
            </a:pPr>
            <a:r>
              <a:rPr b="1" lang="en-IN" sz="2400">
                <a:solidFill>
                  <a:srgbClr val="0070C0"/>
                </a:solidFill>
                <a:latin typeface="Cambria"/>
                <a:ea typeface="Cambria"/>
                <a:cs typeface="Cambria"/>
                <a:sym typeface="Cambria"/>
              </a:rPr>
              <a:t>Memory</a:t>
            </a:r>
            <a:endParaRPr/>
          </a:p>
          <a:p>
            <a:pPr indent="-228600" lvl="0" marL="228600" rtl="0" algn="l">
              <a:lnSpc>
                <a:spcPct val="90000"/>
              </a:lnSpc>
              <a:spcBef>
                <a:spcPts val="1000"/>
              </a:spcBef>
              <a:spcAft>
                <a:spcPts val="0"/>
              </a:spcAft>
              <a:buClr>
                <a:srgbClr val="0070C0"/>
              </a:buClr>
              <a:buSzPts val="2400"/>
              <a:buFont typeface="Noto Sans Symbols"/>
              <a:buChar char="✔"/>
            </a:pPr>
            <a:r>
              <a:rPr b="1" lang="en-IN" sz="2400">
                <a:solidFill>
                  <a:srgbClr val="0070C0"/>
                </a:solidFill>
                <a:latin typeface="Cambria"/>
                <a:ea typeface="Cambria"/>
                <a:cs typeface="Cambria"/>
                <a:sym typeface="Cambria"/>
              </a:rPr>
              <a:t>Disc</a:t>
            </a:r>
            <a:endParaRPr/>
          </a:p>
          <a:p>
            <a:pPr indent="-228600" lvl="0" marL="228600" rtl="0" algn="l">
              <a:lnSpc>
                <a:spcPct val="90000"/>
              </a:lnSpc>
              <a:spcBef>
                <a:spcPts val="1000"/>
              </a:spcBef>
              <a:spcAft>
                <a:spcPts val="0"/>
              </a:spcAft>
              <a:buClr>
                <a:srgbClr val="0070C0"/>
              </a:buClr>
              <a:buSzPts val="2400"/>
              <a:buFont typeface="Noto Sans Symbols"/>
              <a:buChar char="✔"/>
            </a:pPr>
            <a:r>
              <a:rPr b="1" lang="en-IN" sz="2400">
                <a:solidFill>
                  <a:srgbClr val="0070C0"/>
                </a:solidFill>
                <a:latin typeface="Cambria"/>
                <a:ea typeface="Cambria"/>
                <a:cs typeface="Cambria"/>
                <a:sym typeface="Cambria"/>
              </a:rPr>
              <a:t>NIC</a:t>
            </a:r>
            <a:endParaRPr/>
          </a:p>
          <a:p>
            <a:pPr indent="-228600" lvl="0" marL="228600" rtl="0" algn="just">
              <a:lnSpc>
                <a:spcPct val="90000"/>
              </a:lnSpc>
              <a:spcBef>
                <a:spcPts val="1000"/>
              </a:spcBef>
              <a:spcAft>
                <a:spcPts val="0"/>
              </a:spcAft>
              <a:buClr>
                <a:schemeClr val="accent1"/>
              </a:buClr>
              <a:buSzPts val="2400"/>
              <a:buChar char="•"/>
            </a:pPr>
            <a:r>
              <a:rPr b="1" lang="en-IN" sz="2400">
                <a:solidFill>
                  <a:schemeClr val="accent1"/>
                </a:solidFill>
                <a:latin typeface="Cambria"/>
                <a:ea typeface="Cambria"/>
                <a:cs typeface="Cambria"/>
                <a:sym typeface="Cambria"/>
              </a:rPr>
              <a:t>On the Top of physical server there is OS , on which multiple applications are running</a:t>
            </a:r>
            <a:endParaRPr b="1" sz="2400">
              <a:solidFill>
                <a:schemeClr val="accent1"/>
              </a:solidFill>
              <a:latin typeface="Cambria"/>
              <a:ea typeface="Cambria"/>
              <a:cs typeface="Cambria"/>
              <a:sym typeface="Cambri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0"/>
          <p:cNvSpPr txBox="1"/>
          <p:nvPr>
            <p:ph type="title"/>
          </p:nvPr>
        </p:nvSpPr>
        <p:spPr>
          <a:xfrm>
            <a:off x="838200" y="365125"/>
            <a:ext cx="10515600" cy="831663"/>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Virtualization</a:t>
            </a:r>
            <a:endParaRPr b="1" sz="4000">
              <a:solidFill>
                <a:srgbClr val="FF0000"/>
              </a:solidFill>
              <a:latin typeface="Cambria"/>
              <a:ea typeface="Cambria"/>
              <a:cs typeface="Cambria"/>
              <a:sym typeface="Cambria"/>
            </a:endParaRPr>
          </a:p>
        </p:txBody>
      </p:sp>
      <p:sp>
        <p:nvSpPr>
          <p:cNvPr id="453" name="Google Shape;453;p70"/>
          <p:cNvSpPr txBox="1"/>
          <p:nvPr>
            <p:ph idx="1" type="body"/>
          </p:nvPr>
        </p:nvSpPr>
        <p:spPr>
          <a:xfrm>
            <a:off x="838200" y="1358153"/>
            <a:ext cx="10515600" cy="481881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90000"/>
              </a:lnSpc>
              <a:spcBef>
                <a:spcPts val="0"/>
              </a:spcBef>
              <a:spcAft>
                <a:spcPts val="0"/>
              </a:spcAft>
              <a:buClr>
                <a:srgbClr val="00B0F0"/>
              </a:buClr>
              <a:buSzPct val="100000"/>
              <a:buChar char="•"/>
            </a:pPr>
            <a:r>
              <a:rPr b="1" lang="en-IN" sz="2000">
                <a:solidFill>
                  <a:srgbClr val="00B0F0"/>
                </a:solidFill>
                <a:latin typeface="Cambria"/>
                <a:ea typeface="Cambria"/>
                <a:cs typeface="Cambria"/>
                <a:sym typeface="Cambria"/>
              </a:rPr>
              <a:t>Virtualization:</a:t>
            </a:r>
            <a:r>
              <a:rPr b="1" lang="en-IN" sz="2000">
                <a:solidFill>
                  <a:schemeClr val="accent1"/>
                </a:solidFill>
                <a:latin typeface="Cambria"/>
                <a:ea typeface="Cambria"/>
                <a:cs typeface="Cambria"/>
                <a:sym typeface="Cambria"/>
              </a:rPr>
              <a:t> </a:t>
            </a:r>
            <a:r>
              <a:rPr lang="en-IN" sz="2000">
                <a:solidFill>
                  <a:schemeClr val="accent1"/>
                </a:solidFill>
                <a:latin typeface="Cambria"/>
                <a:ea typeface="Cambria"/>
                <a:cs typeface="Cambria"/>
                <a:sym typeface="Cambria"/>
              </a:rPr>
              <a:t>v</a:t>
            </a:r>
            <a:r>
              <a:rPr b="1" lang="en-IN" sz="2000">
                <a:solidFill>
                  <a:schemeClr val="accent1"/>
                </a:solidFill>
                <a:latin typeface="Cambria"/>
                <a:ea typeface="Cambria"/>
                <a:cs typeface="Cambria"/>
                <a:sym typeface="Cambria"/>
              </a:rPr>
              <a:t>irtualization in cloud computing</a:t>
            </a:r>
            <a:r>
              <a:rPr lang="en-IN" sz="2000">
                <a:solidFill>
                  <a:schemeClr val="accent1"/>
                </a:solidFill>
                <a:latin typeface="Cambria"/>
                <a:ea typeface="Cambria"/>
                <a:cs typeface="Cambria"/>
                <a:sym typeface="Cambria"/>
              </a:rPr>
              <a:t> is </a:t>
            </a:r>
            <a:r>
              <a:rPr b="1" lang="en-IN" sz="2000">
                <a:solidFill>
                  <a:srgbClr val="BE1598"/>
                </a:solidFill>
                <a:latin typeface="Cambria"/>
                <a:ea typeface="Cambria"/>
                <a:cs typeface="Cambria"/>
                <a:sym typeface="Cambria"/>
              </a:rPr>
              <a:t>making a virtual image of the storage devices ,servers or network resources </a:t>
            </a:r>
            <a:r>
              <a:rPr lang="en-IN" sz="2000">
                <a:solidFill>
                  <a:srgbClr val="FF66CC"/>
                </a:solidFill>
                <a:latin typeface="Cambria"/>
                <a:ea typeface="Cambria"/>
                <a:cs typeface="Cambria"/>
                <a:sym typeface="Cambria"/>
              </a:rPr>
              <a:t>so that they can be used on multiple machines at the same time. </a:t>
            </a:r>
            <a:r>
              <a:rPr lang="en-IN" sz="2000">
                <a:solidFill>
                  <a:schemeClr val="accent1"/>
                </a:solidFill>
                <a:latin typeface="Cambria"/>
                <a:ea typeface="Cambria"/>
                <a:cs typeface="Cambria"/>
                <a:sym typeface="Cambria"/>
              </a:rPr>
              <a:t>There are many positive and negative effects of </a:t>
            </a:r>
            <a:r>
              <a:rPr b="1" lang="en-IN" sz="2000">
                <a:solidFill>
                  <a:schemeClr val="accent1"/>
                </a:solidFill>
                <a:latin typeface="Cambria"/>
                <a:ea typeface="Cambria"/>
                <a:cs typeface="Cambria"/>
                <a:sym typeface="Cambria"/>
              </a:rPr>
              <a:t>virtualization</a:t>
            </a:r>
            <a:r>
              <a:rPr lang="en-IN" sz="2000">
                <a:solidFill>
                  <a:schemeClr val="accent1"/>
                </a:solidFill>
                <a:latin typeface="Cambria"/>
                <a:ea typeface="Cambria"/>
                <a:cs typeface="Cambria"/>
                <a:sym typeface="Cambria"/>
              </a:rPr>
              <a:t> technology on the environment as well as the business and IT field.</a:t>
            </a:r>
            <a:endParaRPr/>
          </a:p>
          <a:p>
            <a:pPr indent="-228600" lvl="0" marL="228600" rtl="0" algn="just">
              <a:lnSpc>
                <a:spcPct val="90000"/>
              </a:lnSpc>
              <a:spcBef>
                <a:spcPts val="1000"/>
              </a:spcBef>
              <a:spcAft>
                <a:spcPts val="0"/>
              </a:spcAft>
              <a:buClr>
                <a:schemeClr val="dk1"/>
              </a:buClr>
              <a:buSzPct val="100000"/>
              <a:buNone/>
            </a:pPr>
            <a:r>
              <a:t/>
            </a:r>
            <a:endParaRPr sz="2000">
              <a:solidFill>
                <a:schemeClr val="accent1"/>
              </a:solidFill>
              <a:latin typeface="Cambria"/>
              <a:ea typeface="Cambria"/>
              <a:cs typeface="Cambria"/>
              <a:sym typeface="Cambria"/>
            </a:endParaRPr>
          </a:p>
          <a:p>
            <a:pPr indent="-228600" lvl="0" marL="228600" rtl="0" algn="just">
              <a:lnSpc>
                <a:spcPct val="90000"/>
              </a:lnSpc>
              <a:spcBef>
                <a:spcPts val="1000"/>
              </a:spcBef>
              <a:spcAft>
                <a:spcPts val="0"/>
              </a:spcAft>
              <a:buClr>
                <a:schemeClr val="accent1"/>
              </a:buClr>
              <a:buSzPct val="100000"/>
              <a:buChar char="•"/>
            </a:pPr>
            <a:r>
              <a:rPr lang="en-IN" sz="2000">
                <a:solidFill>
                  <a:schemeClr val="accent1"/>
                </a:solidFill>
                <a:latin typeface="Cambria"/>
                <a:ea typeface="Cambria"/>
                <a:cs typeface="Cambria"/>
                <a:sym typeface="Cambria"/>
              </a:rPr>
              <a:t>In technology virtualization means, virtual version of something</a:t>
            </a:r>
            <a:br>
              <a:rPr lang="en-IN" sz="2000">
                <a:solidFill>
                  <a:schemeClr val="accent1"/>
                </a:solidFill>
                <a:latin typeface="Cambria"/>
                <a:ea typeface="Cambria"/>
                <a:cs typeface="Cambria"/>
                <a:sym typeface="Cambria"/>
              </a:rPr>
            </a:br>
            <a:r>
              <a:rPr lang="en-IN" sz="2000">
                <a:solidFill>
                  <a:schemeClr val="accent1"/>
                </a:solidFill>
                <a:latin typeface="Cambria"/>
                <a:ea typeface="Cambria"/>
                <a:cs typeface="Cambria"/>
                <a:sym typeface="Cambria"/>
              </a:rPr>
              <a:t>is created and used regardless of the original version. This could be anything from operating systems, servers, storage devices and networks. One such example is partitioning a hard drive. </a:t>
            </a:r>
            <a:endParaRPr/>
          </a:p>
          <a:p>
            <a:pPr indent="0" lvl="0" marL="0" rtl="0" algn="just">
              <a:lnSpc>
                <a:spcPct val="90000"/>
              </a:lnSpc>
              <a:spcBef>
                <a:spcPts val="1000"/>
              </a:spcBef>
              <a:spcAft>
                <a:spcPts val="0"/>
              </a:spcAft>
              <a:buClr>
                <a:schemeClr val="dk1"/>
              </a:buClr>
              <a:buSzPct val="100000"/>
              <a:buNone/>
            </a:pPr>
            <a:r>
              <a:t/>
            </a:r>
            <a:endParaRPr sz="2000">
              <a:solidFill>
                <a:schemeClr val="accent1"/>
              </a:solidFill>
              <a:latin typeface="Cambria"/>
              <a:ea typeface="Cambria"/>
              <a:cs typeface="Cambria"/>
              <a:sym typeface="Cambria"/>
            </a:endParaRPr>
          </a:p>
          <a:p>
            <a:pPr indent="-228600" lvl="0" marL="228600" rtl="0" algn="just">
              <a:lnSpc>
                <a:spcPct val="90000"/>
              </a:lnSpc>
              <a:spcBef>
                <a:spcPts val="1000"/>
              </a:spcBef>
              <a:spcAft>
                <a:spcPts val="0"/>
              </a:spcAft>
              <a:buClr>
                <a:schemeClr val="accent1"/>
              </a:buClr>
              <a:buSzPct val="100000"/>
              <a:buChar char="•"/>
            </a:pPr>
            <a:r>
              <a:rPr b="1" lang="en-IN" sz="2000">
                <a:solidFill>
                  <a:schemeClr val="accent1"/>
                </a:solidFill>
                <a:latin typeface="Cambria"/>
                <a:ea typeface="Cambria"/>
                <a:cs typeface="Cambria"/>
                <a:sym typeface="Cambria"/>
              </a:rPr>
              <a:t>Virtualization</a:t>
            </a:r>
            <a:r>
              <a:rPr lang="en-IN" sz="2000">
                <a:solidFill>
                  <a:schemeClr val="accent1"/>
                </a:solidFill>
                <a:latin typeface="Cambria"/>
                <a:ea typeface="Cambria"/>
                <a:cs typeface="Cambria"/>
                <a:sym typeface="Cambria"/>
              </a:rPr>
              <a:t> is the "creation of a virtual (rather than actual) version of something, such as a server, a desktop, a storage device, an operating system or network resources".</a:t>
            </a:r>
            <a:endParaRPr/>
          </a:p>
          <a:p>
            <a:pPr indent="-111125" lvl="0" marL="228600" rtl="0" algn="just">
              <a:lnSpc>
                <a:spcPct val="90000"/>
              </a:lnSpc>
              <a:spcBef>
                <a:spcPts val="1000"/>
              </a:spcBef>
              <a:spcAft>
                <a:spcPts val="0"/>
              </a:spcAft>
              <a:buClr>
                <a:schemeClr val="dk1"/>
              </a:buClr>
              <a:buSzPct val="100000"/>
              <a:buNone/>
            </a:pPr>
            <a:r>
              <a:t/>
            </a:r>
            <a:endParaRPr sz="2000">
              <a:solidFill>
                <a:schemeClr val="accent1"/>
              </a:solidFill>
              <a:latin typeface="Cambria"/>
              <a:ea typeface="Cambria"/>
              <a:cs typeface="Cambria"/>
              <a:sym typeface="Cambria"/>
            </a:endParaRPr>
          </a:p>
          <a:p>
            <a:pPr indent="-228600" lvl="0" marL="228600" rtl="0" algn="just">
              <a:lnSpc>
                <a:spcPct val="90000"/>
              </a:lnSpc>
              <a:spcBef>
                <a:spcPts val="1000"/>
              </a:spcBef>
              <a:spcAft>
                <a:spcPts val="0"/>
              </a:spcAft>
              <a:buClr>
                <a:schemeClr val="accent1"/>
              </a:buClr>
              <a:buSzPct val="100000"/>
              <a:buChar char="•"/>
            </a:pPr>
            <a:r>
              <a:rPr lang="en-IN" sz="1800">
                <a:solidFill>
                  <a:schemeClr val="accent1"/>
                </a:solidFill>
                <a:latin typeface="Cambria"/>
                <a:ea typeface="Cambria"/>
                <a:cs typeface="Cambria"/>
                <a:sym typeface="Cambria"/>
              </a:rPr>
              <a:t>We can define Virtualization as a technology that provides the capability to logically separate the physical resources of a server and use them as different isolated machines, called Virtual Machines.</a:t>
            </a:r>
            <a:endParaRPr sz="1800">
              <a:solidFill>
                <a:schemeClr val="accent1"/>
              </a:solidFill>
              <a:latin typeface="Cambria"/>
              <a:ea typeface="Cambria"/>
              <a:cs typeface="Cambria"/>
              <a:sym typeface="Cambria"/>
            </a:endParaRPr>
          </a:p>
          <a:p>
            <a:pPr indent="0" lvl="0" marL="0" rtl="0" algn="just">
              <a:lnSpc>
                <a:spcPct val="90000"/>
              </a:lnSpc>
              <a:spcBef>
                <a:spcPts val="1000"/>
              </a:spcBef>
              <a:spcAft>
                <a:spcPts val="0"/>
              </a:spcAft>
              <a:buClr>
                <a:schemeClr val="accent1"/>
              </a:buClr>
              <a:buSzPct val="100000"/>
              <a:buNone/>
            </a:pPr>
            <a:r>
              <a:rPr lang="en-IN" sz="1800">
                <a:solidFill>
                  <a:schemeClr val="accent1"/>
                </a:solidFill>
                <a:latin typeface="Cambria"/>
                <a:ea typeface="Cambria"/>
                <a:cs typeface="Cambria"/>
                <a:sym typeface="Cambria"/>
              </a:rPr>
              <a:t> </a:t>
            </a:r>
            <a:endParaRPr sz="1800">
              <a:solidFill>
                <a:schemeClr val="accent1"/>
              </a:solidFill>
              <a:latin typeface="Cambria"/>
              <a:ea typeface="Cambria"/>
              <a:cs typeface="Cambria"/>
              <a:sym typeface="Cambria"/>
            </a:endParaRPr>
          </a:p>
          <a:p>
            <a:pPr indent="-228600" lvl="0" marL="228600" rtl="0" algn="just">
              <a:lnSpc>
                <a:spcPct val="90000"/>
              </a:lnSpc>
              <a:spcBef>
                <a:spcPts val="1000"/>
              </a:spcBef>
              <a:spcAft>
                <a:spcPts val="0"/>
              </a:spcAft>
              <a:buClr>
                <a:schemeClr val="accent1"/>
              </a:buClr>
              <a:buSzPct val="100000"/>
              <a:buChar char="•"/>
            </a:pPr>
            <a:r>
              <a:rPr b="1" lang="en-IN" sz="1800">
                <a:solidFill>
                  <a:schemeClr val="accent1"/>
                </a:solidFill>
                <a:latin typeface="Cambria"/>
                <a:ea typeface="Cambria"/>
                <a:cs typeface="Cambria"/>
                <a:sym typeface="Cambria"/>
              </a:rPr>
              <a:t>Previously, there were computers that ran an Operating System (OS) and application on top of the OS, but now, with the help of virtualization software like Hypervisor, one can create multiple Virtual Machines (VMs) on a single computer and install OS on them and run all of them at the same time.</a:t>
            </a:r>
            <a:endParaRPr b="1" sz="1800">
              <a:solidFill>
                <a:schemeClr val="accent1"/>
              </a:solidFill>
              <a:latin typeface="Cambria"/>
              <a:ea typeface="Cambria"/>
              <a:cs typeface="Cambria"/>
              <a:sym typeface="Cambria"/>
            </a:endParaRPr>
          </a:p>
          <a:p>
            <a:pPr indent="-111125" lvl="0" marL="228600" rtl="0" algn="l">
              <a:lnSpc>
                <a:spcPct val="90000"/>
              </a:lnSpc>
              <a:spcBef>
                <a:spcPts val="1000"/>
              </a:spcBef>
              <a:spcAft>
                <a:spcPts val="0"/>
              </a:spcAft>
              <a:buClr>
                <a:schemeClr val="dk1"/>
              </a:buClr>
              <a:buSzPct val="100000"/>
              <a:buNone/>
            </a:pPr>
            <a:r>
              <a:t/>
            </a:r>
            <a:endParaRPr b="1" sz="2000"/>
          </a:p>
          <a:p>
            <a:pPr indent="-111125" lvl="0" marL="228600" rtl="0" algn="just">
              <a:lnSpc>
                <a:spcPct val="90000"/>
              </a:lnSpc>
              <a:spcBef>
                <a:spcPts val="1000"/>
              </a:spcBef>
              <a:spcAft>
                <a:spcPts val="0"/>
              </a:spcAft>
              <a:buClr>
                <a:schemeClr val="dk1"/>
              </a:buClr>
              <a:buSzPct val="100000"/>
              <a:buNone/>
            </a:pPr>
            <a:r>
              <a:t/>
            </a:r>
            <a:endParaRPr sz="2000">
              <a:solidFill>
                <a:schemeClr val="accent1"/>
              </a:solidFill>
              <a:latin typeface="Cambria"/>
              <a:ea typeface="Cambria"/>
              <a:cs typeface="Cambria"/>
              <a:sym typeface="Cambri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1"/>
          <p:cNvSpPr txBox="1"/>
          <p:nvPr>
            <p:ph type="title"/>
          </p:nvPr>
        </p:nvSpPr>
        <p:spPr>
          <a:xfrm>
            <a:off x="838200" y="365126"/>
            <a:ext cx="10515600" cy="629956"/>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Virtualization</a:t>
            </a:r>
            <a:endParaRPr>
              <a:solidFill>
                <a:srgbClr val="FF0000"/>
              </a:solidFill>
            </a:endParaRPr>
          </a:p>
        </p:txBody>
      </p:sp>
      <p:sp>
        <p:nvSpPr>
          <p:cNvPr id="459" name="Google Shape;459;p71"/>
          <p:cNvSpPr txBox="1"/>
          <p:nvPr>
            <p:ph idx="1" type="body"/>
          </p:nvPr>
        </p:nvSpPr>
        <p:spPr>
          <a:xfrm>
            <a:off x="838200" y="1143000"/>
            <a:ext cx="10515600" cy="5033963"/>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00B0F0"/>
              </a:buClr>
              <a:buSzPts val="2000"/>
              <a:buChar char="•"/>
            </a:pPr>
            <a:r>
              <a:rPr b="1" lang="en-IN" sz="2000">
                <a:solidFill>
                  <a:srgbClr val="00B0F0"/>
                </a:solidFill>
                <a:latin typeface="Cambria"/>
                <a:ea typeface="Cambria"/>
                <a:cs typeface="Cambria"/>
                <a:sym typeface="Cambria"/>
              </a:rPr>
              <a:t>Advantages of Virtualization:</a:t>
            </a:r>
            <a:endParaRPr/>
          </a:p>
          <a:p>
            <a:pPr indent="0" lvl="0" marL="0" rtl="0" algn="just">
              <a:lnSpc>
                <a:spcPct val="90000"/>
              </a:lnSpc>
              <a:spcBef>
                <a:spcPts val="1000"/>
              </a:spcBef>
              <a:spcAft>
                <a:spcPts val="0"/>
              </a:spcAft>
              <a:buClr>
                <a:schemeClr val="dk1"/>
              </a:buClr>
              <a:buSzPts val="1800"/>
              <a:buNone/>
            </a:pPr>
            <a:r>
              <a:t/>
            </a:r>
            <a:endParaRPr sz="1800">
              <a:solidFill>
                <a:srgbClr val="00B0F0"/>
              </a:solidFill>
              <a:latin typeface="Cambria"/>
              <a:ea typeface="Cambria"/>
              <a:cs typeface="Cambria"/>
              <a:sym typeface="Cambria"/>
            </a:endParaRPr>
          </a:p>
          <a:p>
            <a:pPr indent="-228600" lvl="0" marL="228600" rtl="0" algn="just">
              <a:lnSpc>
                <a:spcPct val="90000"/>
              </a:lnSpc>
              <a:spcBef>
                <a:spcPts val="1000"/>
              </a:spcBef>
              <a:spcAft>
                <a:spcPts val="0"/>
              </a:spcAft>
              <a:buClr>
                <a:schemeClr val="accent1"/>
              </a:buClr>
              <a:buSzPts val="1800"/>
              <a:buChar char="•"/>
            </a:pPr>
            <a:r>
              <a:rPr b="1" lang="en-IN" sz="1800">
                <a:solidFill>
                  <a:schemeClr val="accent1"/>
                </a:solidFill>
                <a:latin typeface="Cambria"/>
                <a:ea typeface="Cambria"/>
                <a:cs typeface="Cambria"/>
                <a:sym typeface="Cambria"/>
              </a:rPr>
              <a:t>Virtualization in Cloud Computing</a:t>
            </a:r>
            <a:r>
              <a:rPr lang="en-IN" sz="1800">
                <a:solidFill>
                  <a:schemeClr val="accent1"/>
                </a:solidFill>
                <a:latin typeface="Cambria"/>
                <a:ea typeface="Cambria"/>
                <a:cs typeface="Cambria"/>
                <a:sym typeface="Cambria"/>
              </a:rPr>
              <a:t>, save the cost for a physical system such as hardware and servers. It stores all the data in the </a:t>
            </a:r>
            <a:r>
              <a:rPr b="1" lang="en-IN" sz="1800">
                <a:solidFill>
                  <a:schemeClr val="accent1"/>
                </a:solidFill>
                <a:latin typeface="Cambria"/>
                <a:ea typeface="Cambria"/>
                <a:cs typeface="Cambria"/>
                <a:sym typeface="Cambria"/>
              </a:rPr>
              <a:t>virtual</a:t>
            </a:r>
            <a:r>
              <a:rPr lang="en-IN" sz="1800">
                <a:solidFill>
                  <a:schemeClr val="accent1"/>
                </a:solidFill>
                <a:latin typeface="Cambria"/>
                <a:ea typeface="Cambria"/>
                <a:cs typeface="Cambria"/>
                <a:sym typeface="Cambria"/>
              </a:rPr>
              <a:t> server, which are quite economical. It reduces the wastage, decreases the electricity bills along with the maintenance cost.</a:t>
            </a:r>
            <a:endParaRPr sz="1800">
              <a:solidFill>
                <a:schemeClr val="accent1"/>
              </a:solidFill>
              <a:latin typeface="Cambria"/>
              <a:ea typeface="Cambria"/>
              <a:cs typeface="Cambria"/>
              <a:sym typeface="Cambria"/>
            </a:endParaRPr>
          </a:p>
          <a:p>
            <a:pPr indent="-228600" lvl="0" marL="228600" rtl="0" algn="just">
              <a:lnSpc>
                <a:spcPct val="9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Reduced capital and operating costs.</a:t>
            </a:r>
            <a:endParaRPr sz="1800">
              <a:solidFill>
                <a:schemeClr val="accent1"/>
              </a:solidFill>
              <a:latin typeface="Cambria"/>
              <a:ea typeface="Cambria"/>
              <a:cs typeface="Cambria"/>
              <a:sym typeface="Cambria"/>
            </a:endParaRPr>
          </a:p>
          <a:p>
            <a:pPr indent="-228600" lvl="0" marL="228600" rtl="0" algn="just">
              <a:lnSpc>
                <a:spcPct val="9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Minimized or eliminated downtime.</a:t>
            </a:r>
            <a:endParaRPr sz="1800">
              <a:solidFill>
                <a:schemeClr val="accent1"/>
              </a:solidFill>
              <a:latin typeface="Cambria"/>
              <a:ea typeface="Cambria"/>
              <a:cs typeface="Cambria"/>
              <a:sym typeface="Cambria"/>
            </a:endParaRPr>
          </a:p>
          <a:p>
            <a:pPr indent="-228600" lvl="0" marL="228600" rtl="0" algn="just">
              <a:lnSpc>
                <a:spcPct val="9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Increased IT productivity, efficiency, agility and responsiveness.</a:t>
            </a:r>
            <a:endParaRPr sz="1800">
              <a:solidFill>
                <a:schemeClr val="accent1"/>
              </a:solidFill>
              <a:latin typeface="Cambria"/>
              <a:ea typeface="Cambria"/>
              <a:cs typeface="Cambria"/>
              <a:sym typeface="Cambria"/>
            </a:endParaRPr>
          </a:p>
          <a:p>
            <a:pPr indent="-228600" lvl="0" marL="228600" rtl="0" algn="just">
              <a:lnSpc>
                <a:spcPct val="9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Faster provisioning of applications and resources.</a:t>
            </a:r>
            <a:endParaRPr sz="1800">
              <a:solidFill>
                <a:schemeClr val="accent1"/>
              </a:solidFill>
              <a:latin typeface="Cambria"/>
              <a:ea typeface="Cambria"/>
              <a:cs typeface="Cambria"/>
              <a:sym typeface="Cambria"/>
            </a:endParaRPr>
          </a:p>
          <a:p>
            <a:pPr indent="-228600" lvl="0" marL="228600" rtl="0" algn="just">
              <a:lnSpc>
                <a:spcPct val="9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Greater business continuity and disaster recovery.</a:t>
            </a:r>
            <a:endParaRPr sz="1800">
              <a:solidFill>
                <a:schemeClr val="accent1"/>
              </a:solidFill>
              <a:latin typeface="Cambria"/>
              <a:ea typeface="Cambria"/>
              <a:cs typeface="Cambria"/>
              <a:sym typeface="Cambria"/>
            </a:endParaRPr>
          </a:p>
          <a:p>
            <a:pPr indent="-228600" lvl="0" marL="228600" rtl="0" algn="just">
              <a:lnSpc>
                <a:spcPct val="9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Simplified data center management</a:t>
            </a:r>
            <a:r>
              <a:rPr lang="en-IN"/>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838200" y="365125"/>
            <a:ext cx="10515600" cy="428251"/>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Course Syllabus</a:t>
            </a:r>
            <a:endParaRPr b="1">
              <a:solidFill>
                <a:srgbClr val="FF0000"/>
              </a:solidFill>
              <a:latin typeface="Cambria"/>
              <a:ea typeface="Cambria"/>
              <a:cs typeface="Cambria"/>
              <a:sym typeface="Cambria"/>
            </a:endParaRPr>
          </a:p>
        </p:txBody>
      </p:sp>
      <p:pic>
        <p:nvPicPr>
          <p:cNvPr id="119" name="Google Shape;119;p18"/>
          <p:cNvPicPr preferRelativeResize="0"/>
          <p:nvPr/>
        </p:nvPicPr>
        <p:blipFill rotWithShape="1">
          <a:blip r:embed="rId3">
            <a:alphaModFix/>
          </a:blip>
          <a:srcRect b="0" l="0" r="0" t="0"/>
          <a:stretch/>
        </p:blipFill>
        <p:spPr>
          <a:xfrm>
            <a:off x="763929" y="1284790"/>
            <a:ext cx="10660284" cy="32538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2"/>
          <p:cNvSpPr txBox="1"/>
          <p:nvPr>
            <p:ph type="title"/>
          </p:nvPr>
        </p:nvSpPr>
        <p:spPr>
          <a:xfrm>
            <a:off x="838200" y="365125"/>
            <a:ext cx="10515600" cy="576169"/>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Virtualization</a:t>
            </a:r>
            <a:endParaRPr>
              <a:solidFill>
                <a:srgbClr val="FF0000"/>
              </a:solidFill>
            </a:endParaRPr>
          </a:p>
        </p:txBody>
      </p:sp>
      <p:sp>
        <p:nvSpPr>
          <p:cNvPr id="465" name="Google Shape;465;p72"/>
          <p:cNvSpPr txBox="1"/>
          <p:nvPr>
            <p:ph idx="1" type="body"/>
          </p:nvPr>
        </p:nvSpPr>
        <p:spPr>
          <a:xfrm>
            <a:off x="838200" y="1008529"/>
            <a:ext cx="10515600" cy="51684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B0F0"/>
              </a:buClr>
              <a:buSzPts val="2000"/>
              <a:buChar char="•"/>
            </a:pPr>
            <a:r>
              <a:rPr b="1" lang="en-IN" sz="2000">
                <a:solidFill>
                  <a:srgbClr val="00B0F0"/>
                </a:solidFill>
                <a:latin typeface="Cambria"/>
                <a:ea typeface="Cambria"/>
                <a:cs typeface="Cambria"/>
                <a:sym typeface="Cambria"/>
              </a:rPr>
              <a:t>Disadvantages of Virtualization</a:t>
            </a:r>
            <a:endParaRPr/>
          </a:p>
          <a:p>
            <a:pPr indent="0" lvl="0" marL="0" rtl="0" algn="l">
              <a:lnSpc>
                <a:spcPct val="90000"/>
              </a:lnSpc>
              <a:spcBef>
                <a:spcPts val="1000"/>
              </a:spcBef>
              <a:spcAft>
                <a:spcPts val="0"/>
              </a:spcAft>
              <a:buClr>
                <a:schemeClr val="dk1"/>
              </a:buClr>
              <a:buSzPts val="2000"/>
              <a:buNone/>
            </a:pPr>
            <a:r>
              <a:t/>
            </a:r>
            <a:endParaRPr sz="2000">
              <a:solidFill>
                <a:srgbClr val="00B0F0"/>
              </a:solidFill>
              <a:latin typeface="Cambria"/>
              <a:ea typeface="Cambria"/>
              <a:cs typeface="Cambria"/>
              <a:sym typeface="Cambria"/>
            </a:endParaRPr>
          </a:p>
          <a:p>
            <a:pPr indent="-228600" lvl="0" marL="228600" rtl="0" algn="l">
              <a:lnSpc>
                <a:spcPct val="9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It can have a high cost of implementation. ... </a:t>
            </a:r>
            <a:endParaRPr sz="1800">
              <a:solidFill>
                <a:schemeClr val="accent1"/>
              </a:solidFill>
              <a:latin typeface="Cambria"/>
              <a:ea typeface="Cambria"/>
              <a:cs typeface="Cambria"/>
              <a:sym typeface="Cambria"/>
            </a:endParaRPr>
          </a:p>
          <a:p>
            <a:pPr indent="-228600" lvl="0" marL="228600" rtl="0" algn="l">
              <a:lnSpc>
                <a:spcPct val="9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It still has limitations. ... </a:t>
            </a:r>
            <a:endParaRPr sz="1800">
              <a:solidFill>
                <a:schemeClr val="accent1"/>
              </a:solidFill>
              <a:latin typeface="Cambria"/>
              <a:ea typeface="Cambria"/>
              <a:cs typeface="Cambria"/>
              <a:sym typeface="Cambria"/>
            </a:endParaRPr>
          </a:p>
          <a:p>
            <a:pPr indent="-228600" lvl="0" marL="228600" rtl="0" algn="l">
              <a:lnSpc>
                <a:spcPct val="9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It creates a security risk. ... </a:t>
            </a:r>
            <a:endParaRPr sz="1800">
              <a:solidFill>
                <a:schemeClr val="accent1"/>
              </a:solidFill>
              <a:latin typeface="Cambria"/>
              <a:ea typeface="Cambria"/>
              <a:cs typeface="Cambria"/>
              <a:sym typeface="Cambria"/>
            </a:endParaRPr>
          </a:p>
          <a:p>
            <a:pPr indent="-228600" lvl="0" marL="228600" rtl="0" algn="l">
              <a:lnSpc>
                <a:spcPct val="9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It creates an availability issue. ... </a:t>
            </a:r>
            <a:endParaRPr sz="1800">
              <a:solidFill>
                <a:schemeClr val="accent1"/>
              </a:solidFill>
              <a:latin typeface="Cambria"/>
              <a:ea typeface="Cambria"/>
              <a:cs typeface="Cambria"/>
              <a:sym typeface="Cambria"/>
            </a:endParaRPr>
          </a:p>
          <a:p>
            <a:pPr indent="-228600" lvl="0" marL="228600" rtl="0" algn="l">
              <a:lnSpc>
                <a:spcPct val="9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It creates a scalability issue. ... </a:t>
            </a:r>
            <a:endParaRPr sz="1800">
              <a:solidFill>
                <a:schemeClr val="accent1"/>
              </a:solidFill>
              <a:latin typeface="Cambria"/>
              <a:ea typeface="Cambria"/>
              <a:cs typeface="Cambria"/>
              <a:sym typeface="Cambria"/>
            </a:endParaRPr>
          </a:p>
          <a:p>
            <a:pPr indent="-228600" lvl="0" marL="228600" rtl="0" algn="l">
              <a:lnSpc>
                <a:spcPct val="9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It requires several links in a chain that must work together cohesively. ... </a:t>
            </a:r>
            <a:endParaRPr sz="1800">
              <a:solidFill>
                <a:schemeClr val="accent1"/>
              </a:solidFill>
              <a:latin typeface="Cambria"/>
              <a:ea typeface="Cambria"/>
              <a:cs typeface="Cambria"/>
              <a:sym typeface="Cambria"/>
            </a:endParaRPr>
          </a:p>
          <a:p>
            <a:pPr indent="-228600" lvl="0" marL="228600" rtl="0" algn="l">
              <a:lnSpc>
                <a:spcPct val="9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It takes time.</a:t>
            </a:r>
            <a:endParaRPr sz="1800">
              <a:solidFill>
                <a:schemeClr val="accent1"/>
              </a:solidFill>
              <a:latin typeface="Cambria"/>
              <a:ea typeface="Cambria"/>
              <a:cs typeface="Cambria"/>
              <a:sym typeface="Cambria"/>
            </a:endParaRPr>
          </a:p>
          <a:p>
            <a:pPr indent="-228600" lvl="0" marL="228600" rtl="0" algn="l">
              <a:lnSpc>
                <a:spcPct val="9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Software licensing costs.</a:t>
            </a:r>
            <a:endParaRPr sz="1800">
              <a:solidFill>
                <a:schemeClr val="accent1"/>
              </a:solidFill>
              <a:latin typeface="Cambria"/>
              <a:ea typeface="Cambria"/>
              <a:cs typeface="Cambria"/>
              <a:sym typeface="Cambria"/>
            </a:endParaRPr>
          </a:p>
          <a:p>
            <a:pPr indent="-228600" lvl="0" marL="228600" rtl="0" algn="l">
              <a:lnSpc>
                <a:spcPct val="9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The necessity to train IT, staff, in virtualization.</a:t>
            </a:r>
            <a:endParaRPr sz="1800">
              <a:solidFill>
                <a:schemeClr val="accent1"/>
              </a:solidFill>
              <a:latin typeface="Cambria"/>
              <a:ea typeface="Cambria"/>
              <a:cs typeface="Cambria"/>
              <a:sym typeface="Cambria"/>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3"/>
          <p:cNvSpPr txBox="1"/>
          <p:nvPr>
            <p:ph type="title"/>
          </p:nvPr>
        </p:nvSpPr>
        <p:spPr>
          <a:xfrm>
            <a:off x="838200" y="365125"/>
            <a:ext cx="10515600" cy="522381"/>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Virtualization</a:t>
            </a:r>
            <a:endParaRPr>
              <a:solidFill>
                <a:srgbClr val="FF0000"/>
              </a:solidFill>
            </a:endParaRPr>
          </a:p>
        </p:txBody>
      </p:sp>
      <p:sp>
        <p:nvSpPr>
          <p:cNvPr id="471" name="Google Shape;471;p73"/>
          <p:cNvSpPr txBox="1"/>
          <p:nvPr>
            <p:ph idx="1" type="body"/>
          </p:nvPr>
        </p:nvSpPr>
        <p:spPr>
          <a:xfrm>
            <a:off x="838200" y="1825624"/>
            <a:ext cx="10515600" cy="5032375"/>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472" name="Google Shape;472;p73"/>
          <p:cNvPicPr preferRelativeResize="0"/>
          <p:nvPr/>
        </p:nvPicPr>
        <p:blipFill rotWithShape="1">
          <a:blip r:embed="rId3">
            <a:alphaModFix/>
          </a:blip>
          <a:srcRect b="0" l="0" r="0" t="0"/>
          <a:stretch/>
        </p:blipFill>
        <p:spPr>
          <a:xfrm>
            <a:off x="1102660" y="1243087"/>
            <a:ext cx="9265022" cy="500724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4"/>
          <p:cNvSpPr txBox="1"/>
          <p:nvPr>
            <p:ph type="title"/>
          </p:nvPr>
        </p:nvSpPr>
        <p:spPr>
          <a:xfrm>
            <a:off x="838200" y="365125"/>
            <a:ext cx="10515600" cy="522381"/>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Virtualization</a:t>
            </a:r>
            <a:endParaRPr>
              <a:solidFill>
                <a:srgbClr val="FF0000"/>
              </a:solidFill>
            </a:endParaRPr>
          </a:p>
        </p:txBody>
      </p:sp>
      <p:pic>
        <p:nvPicPr>
          <p:cNvPr id="478" name="Google Shape;478;p74"/>
          <p:cNvPicPr preferRelativeResize="0"/>
          <p:nvPr>
            <p:ph idx="1" type="body"/>
          </p:nvPr>
        </p:nvPicPr>
        <p:blipFill rotWithShape="1">
          <a:blip r:embed="rId3">
            <a:alphaModFix/>
          </a:blip>
          <a:srcRect b="0" l="0" r="0" t="0"/>
          <a:stretch/>
        </p:blipFill>
        <p:spPr>
          <a:xfrm>
            <a:off x="846157" y="1059214"/>
            <a:ext cx="10543331" cy="16478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5"/>
          <p:cNvSpPr txBox="1"/>
          <p:nvPr>
            <p:ph type="title"/>
          </p:nvPr>
        </p:nvSpPr>
        <p:spPr>
          <a:xfrm>
            <a:off x="838200" y="365124"/>
            <a:ext cx="10939818" cy="6049323"/>
          </a:xfrm>
          <a:prstGeom prst="rect">
            <a:avLst/>
          </a:prstGeom>
          <a:solidFill>
            <a:srgbClr val="ACE0F4"/>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800"/>
              <a:buFont typeface="Cambria"/>
              <a:buNone/>
            </a:pPr>
            <a:r>
              <a:rPr b="1" lang="en-IN" sz="4800">
                <a:solidFill>
                  <a:srgbClr val="002060"/>
                </a:solidFill>
                <a:latin typeface="Cambria"/>
                <a:ea typeface="Cambria"/>
                <a:cs typeface="Cambria"/>
                <a:sym typeface="Cambria"/>
              </a:rPr>
              <a:t>AWS</a:t>
            </a:r>
            <a:endParaRPr b="1" sz="4800">
              <a:solidFill>
                <a:srgbClr val="002060"/>
              </a:solidFill>
              <a:latin typeface="Cambria"/>
              <a:ea typeface="Cambria"/>
              <a:cs typeface="Cambria"/>
              <a:sym typeface="Cambri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6"/>
          <p:cNvSpPr txBox="1"/>
          <p:nvPr>
            <p:ph type="title"/>
          </p:nvPr>
        </p:nvSpPr>
        <p:spPr>
          <a:xfrm>
            <a:off x="838200" y="365125"/>
            <a:ext cx="10515600" cy="752475"/>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7. AWS</a:t>
            </a:r>
            <a:endParaRPr b="1" sz="4000">
              <a:solidFill>
                <a:srgbClr val="FF0000"/>
              </a:solidFill>
              <a:latin typeface="Cambria"/>
              <a:ea typeface="Cambria"/>
              <a:cs typeface="Cambria"/>
              <a:sym typeface="Cambria"/>
            </a:endParaRPr>
          </a:p>
        </p:txBody>
      </p:sp>
      <p:pic>
        <p:nvPicPr>
          <p:cNvPr id="489" name="Google Shape;489;p76"/>
          <p:cNvPicPr preferRelativeResize="0"/>
          <p:nvPr>
            <p:ph idx="1" type="body"/>
          </p:nvPr>
        </p:nvPicPr>
        <p:blipFill rotWithShape="1">
          <a:blip r:embed="rId3">
            <a:alphaModFix/>
          </a:blip>
          <a:srcRect b="0" l="0" r="0" t="0"/>
          <a:stretch/>
        </p:blipFill>
        <p:spPr>
          <a:xfrm>
            <a:off x="798653" y="1296367"/>
            <a:ext cx="2916819" cy="2488556"/>
          </a:xfrm>
          <a:prstGeom prst="rect">
            <a:avLst/>
          </a:prstGeom>
          <a:noFill/>
          <a:ln>
            <a:noFill/>
          </a:ln>
        </p:spPr>
      </p:pic>
      <p:pic>
        <p:nvPicPr>
          <p:cNvPr id="490" name="Google Shape;490;p76"/>
          <p:cNvPicPr preferRelativeResize="0"/>
          <p:nvPr/>
        </p:nvPicPr>
        <p:blipFill rotWithShape="1">
          <a:blip r:embed="rId4">
            <a:alphaModFix/>
          </a:blip>
          <a:srcRect b="0" l="0" r="0" t="0"/>
          <a:stretch/>
        </p:blipFill>
        <p:spPr>
          <a:xfrm>
            <a:off x="3796497" y="1388300"/>
            <a:ext cx="7477246" cy="1563244"/>
          </a:xfrm>
          <a:prstGeom prst="rect">
            <a:avLst/>
          </a:prstGeom>
          <a:noFill/>
          <a:ln>
            <a:noFill/>
          </a:ln>
        </p:spPr>
      </p:pic>
      <p:pic>
        <p:nvPicPr>
          <p:cNvPr id="491" name="Google Shape;491;p76"/>
          <p:cNvPicPr preferRelativeResize="0"/>
          <p:nvPr/>
        </p:nvPicPr>
        <p:blipFill rotWithShape="1">
          <a:blip r:embed="rId5">
            <a:alphaModFix/>
          </a:blip>
          <a:srcRect b="0" l="0" r="0" t="0"/>
          <a:stretch/>
        </p:blipFill>
        <p:spPr>
          <a:xfrm>
            <a:off x="4062713" y="3136739"/>
            <a:ext cx="7057181" cy="337317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7"/>
          <p:cNvSpPr txBox="1"/>
          <p:nvPr>
            <p:ph type="title"/>
          </p:nvPr>
        </p:nvSpPr>
        <p:spPr>
          <a:xfrm>
            <a:off x="838200" y="365125"/>
            <a:ext cx="10515600" cy="752475"/>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AWS</a:t>
            </a:r>
            <a:endParaRPr b="1" sz="4000">
              <a:solidFill>
                <a:srgbClr val="FF0000"/>
              </a:solidFill>
              <a:latin typeface="Cambria"/>
              <a:ea typeface="Cambria"/>
              <a:cs typeface="Cambria"/>
              <a:sym typeface="Cambria"/>
            </a:endParaRPr>
          </a:p>
        </p:txBody>
      </p:sp>
      <p:pic>
        <p:nvPicPr>
          <p:cNvPr id="497" name="Google Shape;497;p77"/>
          <p:cNvPicPr preferRelativeResize="0"/>
          <p:nvPr/>
        </p:nvPicPr>
        <p:blipFill rotWithShape="1">
          <a:blip r:embed="rId3">
            <a:alphaModFix/>
          </a:blip>
          <a:srcRect b="0" l="0" r="0" t="0"/>
          <a:stretch/>
        </p:blipFill>
        <p:spPr>
          <a:xfrm>
            <a:off x="810228" y="1319213"/>
            <a:ext cx="10544537" cy="42195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8"/>
          <p:cNvSpPr txBox="1"/>
          <p:nvPr>
            <p:ph type="title"/>
          </p:nvPr>
        </p:nvSpPr>
        <p:spPr>
          <a:xfrm>
            <a:off x="838200" y="365125"/>
            <a:ext cx="10515600" cy="752475"/>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AWS</a:t>
            </a:r>
            <a:endParaRPr b="1" sz="4000">
              <a:solidFill>
                <a:srgbClr val="FF0000"/>
              </a:solidFill>
              <a:latin typeface="Cambria"/>
              <a:ea typeface="Cambria"/>
              <a:cs typeface="Cambria"/>
              <a:sym typeface="Cambria"/>
            </a:endParaRPr>
          </a:p>
        </p:txBody>
      </p:sp>
      <p:pic>
        <p:nvPicPr>
          <p:cNvPr id="503" name="Google Shape;503;p78"/>
          <p:cNvPicPr preferRelativeResize="0"/>
          <p:nvPr/>
        </p:nvPicPr>
        <p:blipFill rotWithShape="1">
          <a:blip r:embed="rId3">
            <a:alphaModFix/>
          </a:blip>
          <a:srcRect b="0" l="0" r="0" t="0"/>
          <a:stretch/>
        </p:blipFill>
        <p:spPr>
          <a:xfrm>
            <a:off x="902825" y="1366838"/>
            <a:ext cx="10602409" cy="41243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9"/>
          <p:cNvSpPr txBox="1"/>
          <p:nvPr>
            <p:ph type="title"/>
          </p:nvPr>
        </p:nvSpPr>
        <p:spPr>
          <a:xfrm>
            <a:off x="838200" y="365125"/>
            <a:ext cx="10515600" cy="752475"/>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AWS</a:t>
            </a:r>
            <a:endParaRPr b="1" sz="4000">
              <a:solidFill>
                <a:srgbClr val="FF0000"/>
              </a:solidFill>
              <a:latin typeface="Cambria"/>
              <a:ea typeface="Cambria"/>
              <a:cs typeface="Cambria"/>
              <a:sym typeface="Cambria"/>
            </a:endParaRPr>
          </a:p>
        </p:txBody>
      </p:sp>
      <p:pic>
        <p:nvPicPr>
          <p:cNvPr id="509" name="Google Shape;509;p79"/>
          <p:cNvPicPr preferRelativeResize="0"/>
          <p:nvPr/>
        </p:nvPicPr>
        <p:blipFill rotWithShape="1">
          <a:blip r:embed="rId3">
            <a:alphaModFix/>
          </a:blip>
          <a:srcRect b="0" l="0" r="0" t="0"/>
          <a:stretch/>
        </p:blipFill>
        <p:spPr>
          <a:xfrm>
            <a:off x="891251" y="1385888"/>
            <a:ext cx="10602410" cy="4086225"/>
          </a:xfrm>
          <a:prstGeom prst="rect">
            <a:avLst/>
          </a:prstGeom>
          <a:noFill/>
          <a:ln>
            <a:noFill/>
          </a:ln>
        </p:spPr>
      </p:pic>
      <p:sp>
        <p:nvSpPr>
          <p:cNvPr id="510" name="Google Shape;510;p79"/>
          <p:cNvSpPr txBox="1"/>
          <p:nvPr/>
        </p:nvSpPr>
        <p:spPr>
          <a:xfrm>
            <a:off x="983848" y="5845215"/>
            <a:ext cx="103014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1800" u="none" cap="none" strike="noStrike">
                <a:solidFill>
                  <a:schemeClr val="dk1"/>
                </a:solidFill>
                <a:latin typeface="Cambria"/>
                <a:ea typeface="Cambria"/>
                <a:cs typeface="Cambria"/>
                <a:sym typeface="Cambria"/>
              </a:rPr>
              <a:t>Once you have an AWS account , you can deploy your infrastructure on any region</a:t>
            </a:r>
            <a:endParaRPr b="1" sz="1800">
              <a:solidFill>
                <a:schemeClr val="dk1"/>
              </a:solidFill>
              <a:latin typeface="Cambria"/>
              <a:ea typeface="Cambria"/>
              <a:cs typeface="Cambria"/>
              <a:sym typeface="Cambri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0"/>
          <p:cNvSpPr txBox="1"/>
          <p:nvPr>
            <p:ph type="title"/>
          </p:nvPr>
        </p:nvSpPr>
        <p:spPr>
          <a:xfrm>
            <a:off x="838200" y="365125"/>
            <a:ext cx="10515600" cy="752475"/>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AWS</a:t>
            </a:r>
            <a:endParaRPr b="1" sz="4000">
              <a:solidFill>
                <a:srgbClr val="FF0000"/>
              </a:solidFill>
              <a:latin typeface="Cambria"/>
              <a:ea typeface="Cambria"/>
              <a:cs typeface="Cambria"/>
              <a:sym typeface="Cambria"/>
            </a:endParaRPr>
          </a:p>
        </p:txBody>
      </p:sp>
      <p:sp>
        <p:nvSpPr>
          <p:cNvPr id="516" name="Google Shape;516;p80"/>
          <p:cNvSpPr txBox="1"/>
          <p:nvPr/>
        </p:nvSpPr>
        <p:spPr>
          <a:xfrm>
            <a:off x="856527" y="1261641"/>
            <a:ext cx="10428789"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00B0F0"/>
                </a:solidFill>
                <a:latin typeface="Cambria"/>
                <a:ea typeface="Cambria"/>
                <a:cs typeface="Cambria"/>
                <a:sym typeface="Cambria"/>
              </a:rPr>
              <a:t>AWS Account: </a:t>
            </a:r>
            <a:r>
              <a:rPr b="1" lang="en-IN" sz="1800">
                <a:solidFill>
                  <a:schemeClr val="dk1"/>
                </a:solidFill>
                <a:latin typeface="Cambria"/>
                <a:ea typeface="Cambria"/>
                <a:cs typeface="Cambria"/>
                <a:sym typeface="Cambria"/>
              </a:rPr>
              <a:t>Once you have an AWS account , you can deploy your infrastructure on any region.</a:t>
            </a:r>
            <a:endParaRPr/>
          </a:p>
          <a:p>
            <a:pPr indent="0" lvl="0" marL="0" marR="0" rtl="0" algn="l">
              <a:spcBef>
                <a:spcPts val="0"/>
              </a:spcBef>
              <a:spcAft>
                <a:spcPts val="0"/>
              </a:spcAft>
              <a:buNone/>
            </a:pPr>
            <a:r>
              <a:t/>
            </a:r>
            <a:endParaRPr b="1" sz="1800">
              <a:solidFill>
                <a:schemeClr val="dk1"/>
              </a:solidFill>
              <a:latin typeface="Cambria"/>
              <a:ea typeface="Cambria"/>
              <a:cs typeface="Cambria"/>
              <a:sym typeface="Cambria"/>
            </a:endParaRPr>
          </a:p>
          <a:p>
            <a:pPr indent="0" lvl="0" marL="0" marR="0" rtl="0" algn="l">
              <a:spcBef>
                <a:spcPts val="0"/>
              </a:spcBef>
              <a:spcAft>
                <a:spcPts val="0"/>
              </a:spcAft>
              <a:buNone/>
            </a:pPr>
            <a:r>
              <a:rPr b="1" lang="en-IN" sz="1800">
                <a:solidFill>
                  <a:srgbClr val="00B0F0"/>
                </a:solidFill>
                <a:latin typeface="Cambria"/>
                <a:ea typeface="Cambria"/>
                <a:cs typeface="Cambria"/>
                <a:sym typeface="Cambria"/>
              </a:rPr>
              <a:t>Billing Service: </a:t>
            </a:r>
            <a:r>
              <a:rPr b="1" lang="en-IN" sz="1800">
                <a:solidFill>
                  <a:schemeClr val="dk1"/>
                </a:solidFill>
                <a:latin typeface="Cambria"/>
                <a:ea typeface="Cambria"/>
                <a:cs typeface="Cambria"/>
                <a:sym typeface="Cambria"/>
              </a:rPr>
              <a:t>Works at account level and at the end of the month you will get bill</a:t>
            </a:r>
            <a:endParaRPr/>
          </a:p>
          <a:p>
            <a:pPr indent="0" lvl="0" marL="0" marR="0" rtl="0" algn="l">
              <a:spcBef>
                <a:spcPts val="0"/>
              </a:spcBef>
              <a:spcAft>
                <a:spcPts val="0"/>
              </a:spcAft>
              <a:buNone/>
            </a:pPr>
            <a:r>
              <a:t/>
            </a:r>
            <a:endParaRPr b="1" sz="1800">
              <a:solidFill>
                <a:schemeClr val="dk1"/>
              </a:solidFill>
              <a:latin typeface="Cambria"/>
              <a:ea typeface="Cambria"/>
              <a:cs typeface="Cambria"/>
              <a:sym typeface="Cambria"/>
            </a:endParaRPr>
          </a:p>
          <a:p>
            <a:pPr indent="0" lvl="0" marL="0" marR="0" rtl="0" algn="l">
              <a:spcBef>
                <a:spcPts val="0"/>
              </a:spcBef>
              <a:spcAft>
                <a:spcPts val="0"/>
              </a:spcAft>
              <a:buNone/>
            </a:pPr>
            <a:r>
              <a:rPr b="1" lang="en-IN" sz="1800">
                <a:solidFill>
                  <a:srgbClr val="00B0F0"/>
                </a:solidFill>
                <a:latin typeface="Cambria"/>
                <a:ea typeface="Cambria"/>
                <a:cs typeface="Cambria"/>
                <a:sym typeface="Cambria"/>
              </a:rPr>
              <a:t>IAM (Identity Access Management) : </a:t>
            </a:r>
            <a:r>
              <a:rPr b="1" lang="en-IN" sz="1800">
                <a:solidFill>
                  <a:schemeClr val="dk1"/>
                </a:solidFill>
                <a:latin typeface="Cambria"/>
                <a:ea typeface="Cambria"/>
                <a:cs typeface="Cambria"/>
                <a:sym typeface="Cambria"/>
              </a:rPr>
              <a:t>Works at account level , you can create different users and that users can use AWS services</a:t>
            </a:r>
            <a:endParaRPr/>
          </a:p>
          <a:p>
            <a:pPr indent="0" lvl="0" marL="0" marR="0" rtl="0" algn="l">
              <a:spcBef>
                <a:spcPts val="0"/>
              </a:spcBef>
              <a:spcAft>
                <a:spcPts val="0"/>
              </a:spcAft>
              <a:buNone/>
            </a:pPr>
            <a:r>
              <a:t/>
            </a:r>
            <a:endParaRPr b="1" sz="1800">
              <a:solidFill>
                <a:schemeClr val="dk1"/>
              </a:solidFill>
              <a:latin typeface="Cambria"/>
              <a:ea typeface="Cambria"/>
              <a:cs typeface="Cambria"/>
              <a:sym typeface="Cambria"/>
            </a:endParaRPr>
          </a:p>
          <a:p>
            <a:pPr indent="0" lvl="0" marL="0" marR="0" rtl="0" algn="l">
              <a:spcBef>
                <a:spcPts val="0"/>
              </a:spcBef>
              <a:spcAft>
                <a:spcPts val="0"/>
              </a:spcAft>
              <a:buNone/>
            </a:pPr>
            <a:r>
              <a:rPr b="1" lang="en-IN" sz="1800">
                <a:solidFill>
                  <a:srgbClr val="00B0F0"/>
                </a:solidFill>
                <a:latin typeface="Cambria"/>
                <a:ea typeface="Cambria"/>
                <a:cs typeface="Cambria"/>
                <a:sym typeface="Cambria"/>
              </a:rPr>
              <a:t>S3 and DynamoDB Service: </a:t>
            </a:r>
            <a:r>
              <a:rPr b="1" lang="en-IN" sz="1800">
                <a:solidFill>
                  <a:schemeClr val="dk1"/>
                </a:solidFill>
                <a:latin typeface="Cambria"/>
                <a:ea typeface="Cambria"/>
                <a:cs typeface="Cambria"/>
                <a:sym typeface="Cambria"/>
              </a:rPr>
              <a:t>Works at region level</a:t>
            </a:r>
            <a:endParaRPr/>
          </a:p>
          <a:p>
            <a:pPr indent="0" lvl="0" marL="0" marR="0" rtl="0" algn="l">
              <a:spcBef>
                <a:spcPts val="0"/>
              </a:spcBef>
              <a:spcAft>
                <a:spcPts val="0"/>
              </a:spcAft>
              <a:buNone/>
            </a:pPr>
            <a:r>
              <a:t/>
            </a:r>
            <a:endParaRPr b="1" sz="1800">
              <a:solidFill>
                <a:schemeClr val="dk1"/>
              </a:solidFill>
              <a:latin typeface="Cambria"/>
              <a:ea typeface="Cambria"/>
              <a:cs typeface="Cambria"/>
              <a:sym typeface="Cambria"/>
            </a:endParaRPr>
          </a:p>
          <a:p>
            <a:pPr indent="0" lvl="0" marL="0" marR="0" rtl="0" algn="l">
              <a:spcBef>
                <a:spcPts val="0"/>
              </a:spcBef>
              <a:spcAft>
                <a:spcPts val="0"/>
              </a:spcAft>
              <a:buNone/>
            </a:pPr>
            <a:r>
              <a:rPr b="1" lang="en-IN" sz="1800">
                <a:solidFill>
                  <a:srgbClr val="00B0F0"/>
                </a:solidFill>
                <a:latin typeface="Cambria"/>
                <a:ea typeface="Cambria"/>
                <a:cs typeface="Cambria"/>
                <a:sym typeface="Cambria"/>
              </a:rPr>
              <a:t>EC2(Elastic Compute Cloud):</a:t>
            </a:r>
            <a:endParaRPr/>
          </a:p>
          <a:p>
            <a:pPr indent="0" lvl="0" marL="0" marR="0" rtl="0" algn="l">
              <a:spcBef>
                <a:spcPts val="0"/>
              </a:spcBef>
              <a:spcAft>
                <a:spcPts val="0"/>
              </a:spcAft>
              <a:buNone/>
            </a:pPr>
            <a:r>
              <a:t/>
            </a:r>
            <a:endParaRPr b="1" sz="1800">
              <a:solidFill>
                <a:srgbClr val="00B0F0"/>
              </a:solidFill>
              <a:latin typeface="Cambria"/>
              <a:ea typeface="Cambria"/>
              <a:cs typeface="Cambria"/>
              <a:sym typeface="Cambria"/>
            </a:endParaRPr>
          </a:p>
          <a:p>
            <a:pPr indent="0" lvl="0" marL="0" marR="0" rtl="0" algn="l">
              <a:spcBef>
                <a:spcPts val="0"/>
              </a:spcBef>
              <a:spcAft>
                <a:spcPts val="0"/>
              </a:spcAft>
              <a:buNone/>
            </a:pPr>
            <a:r>
              <a:rPr b="1" lang="en-IN" sz="1800">
                <a:solidFill>
                  <a:srgbClr val="00B0F0"/>
                </a:solidFill>
                <a:latin typeface="Cambria"/>
                <a:ea typeface="Cambria"/>
                <a:cs typeface="Cambria"/>
                <a:sym typeface="Cambria"/>
              </a:rPr>
              <a:t>RDS : (Database)</a:t>
            </a:r>
            <a:endParaRPr/>
          </a:p>
          <a:p>
            <a:pPr indent="0" lvl="0" marL="0" marR="0" rtl="0" algn="l">
              <a:spcBef>
                <a:spcPts val="0"/>
              </a:spcBef>
              <a:spcAft>
                <a:spcPts val="0"/>
              </a:spcAft>
              <a:buNone/>
            </a:pPr>
            <a:r>
              <a:t/>
            </a:r>
            <a:endParaRPr b="1" sz="1800">
              <a:solidFill>
                <a:srgbClr val="00B0F0"/>
              </a:solidFill>
              <a:latin typeface="Cambria"/>
              <a:ea typeface="Cambria"/>
              <a:cs typeface="Cambria"/>
              <a:sym typeface="Cambria"/>
            </a:endParaRPr>
          </a:p>
          <a:p>
            <a:pPr indent="0" lvl="0" marL="0" marR="0" rtl="0" algn="l">
              <a:spcBef>
                <a:spcPts val="0"/>
              </a:spcBef>
              <a:spcAft>
                <a:spcPts val="0"/>
              </a:spcAft>
              <a:buNone/>
            </a:pPr>
            <a:r>
              <a:rPr b="1" lang="en-IN" sz="1800">
                <a:solidFill>
                  <a:srgbClr val="00B0F0"/>
                </a:solidFill>
                <a:latin typeface="Cambria"/>
                <a:ea typeface="Cambria"/>
                <a:cs typeface="Cambria"/>
                <a:sym typeface="Cambria"/>
              </a:rPr>
              <a:t>EBS : (Elastic Block storage)</a:t>
            </a:r>
            <a:endParaRPr/>
          </a:p>
          <a:p>
            <a:pPr indent="0" lvl="0" marL="0" marR="0" rtl="0" algn="l">
              <a:spcBef>
                <a:spcPts val="0"/>
              </a:spcBef>
              <a:spcAft>
                <a:spcPts val="0"/>
              </a:spcAft>
              <a:buNone/>
            </a:pPr>
            <a:r>
              <a:t/>
            </a:r>
            <a:endParaRPr b="1" sz="1800">
              <a:solidFill>
                <a:srgbClr val="00B0F0"/>
              </a:solidFill>
              <a:latin typeface="Cambria"/>
              <a:ea typeface="Cambria"/>
              <a:cs typeface="Cambria"/>
              <a:sym typeface="Cambria"/>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1"/>
          <p:cNvSpPr txBox="1"/>
          <p:nvPr>
            <p:ph type="title"/>
          </p:nvPr>
        </p:nvSpPr>
        <p:spPr>
          <a:xfrm>
            <a:off x="838200" y="365125"/>
            <a:ext cx="10515600" cy="752475"/>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AWS  SERVICES</a:t>
            </a:r>
            <a:endParaRPr b="1" sz="4000">
              <a:solidFill>
                <a:srgbClr val="FF0000"/>
              </a:solidFill>
              <a:latin typeface="Cambria"/>
              <a:ea typeface="Cambria"/>
              <a:cs typeface="Cambria"/>
              <a:sym typeface="Cambria"/>
            </a:endParaRPr>
          </a:p>
        </p:txBody>
      </p:sp>
      <p:pic>
        <p:nvPicPr>
          <p:cNvPr id="522" name="Google Shape;522;p81"/>
          <p:cNvPicPr preferRelativeResize="0"/>
          <p:nvPr/>
        </p:nvPicPr>
        <p:blipFill rotWithShape="1">
          <a:blip r:embed="rId3">
            <a:alphaModFix/>
          </a:blip>
          <a:srcRect b="0" l="0" r="0" t="0"/>
          <a:stretch/>
        </p:blipFill>
        <p:spPr>
          <a:xfrm>
            <a:off x="497710" y="1366838"/>
            <a:ext cx="9792183" cy="4124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838200" y="365125"/>
            <a:ext cx="10515600" cy="428251"/>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a:solidFill>
                  <a:srgbClr val="FF0000"/>
                </a:solidFill>
                <a:latin typeface="Cambria"/>
                <a:ea typeface="Cambria"/>
                <a:cs typeface="Cambria"/>
                <a:sym typeface="Cambria"/>
              </a:rPr>
              <a:t>Course Syllabus</a:t>
            </a:r>
            <a:endParaRPr b="1">
              <a:solidFill>
                <a:srgbClr val="FF0000"/>
              </a:solidFill>
              <a:latin typeface="Cambria"/>
              <a:ea typeface="Cambria"/>
              <a:cs typeface="Cambria"/>
              <a:sym typeface="Cambria"/>
            </a:endParaRPr>
          </a:p>
        </p:txBody>
      </p:sp>
      <p:pic>
        <p:nvPicPr>
          <p:cNvPr id="125" name="Google Shape;125;p19"/>
          <p:cNvPicPr preferRelativeResize="0"/>
          <p:nvPr/>
        </p:nvPicPr>
        <p:blipFill rotWithShape="1">
          <a:blip r:embed="rId3">
            <a:alphaModFix/>
          </a:blip>
          <a:srcRect b="0" l="0" r="0" t="0"/>
          <a:stretch/>
        </p:blipFill>
        <p:spPr>
          <a:xfrm>
            <a:off x="844952" y="1296366"/>
            <a:ext cx="10602410" cy="419003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2"/>
          <p:cNvSpPr txBox="1"/>
          <p:nvPr>
            <p:ph type="title"/>
          </p:nvPr>
        </p:nvSpPr>
        <p:spPr>
          <a:xfrm>
            <a:off x="838200" y="365125"/>
            <a:ext cx="10515600" cy="752475"/>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AWS  SERVICES</a:t>
            </a:r>
            <a:endParaRPr b="1" sz="4000">
              <a:solidFill>
                <a:srgbClr val="FF0000"/>
              </a:solidFill>
              <a:latin typeface="Cambria"/>
              <a:ea typeface="Cambria"/>
              <a:cs typeface="Cambria"/>
              <a:sym typeface="Cambria"/>
            </a:endParaRPr>
          </a:p>
        </p:txBody>
      </p:sp>
      <p:pic>
        <p:nvPicPr>
          <p:cNvPr id="528" name="Google Shape;528;p82"/>
          <p:cNvPicPr preferRelativeResize="0"/>
          <p:nvPr/>
        </p:nvPicPr>
        <p:blipFill rotWithShape="1">
          <a:blip r:embed="rId3">
            <a:alphaModFix/>
          </a:blip>
          <a:srcRect b="0" l="0" r="0" t="0"/>
          <a:stretch/>
        </p:blipFill>
        <p:spPr>
          <a:xfrm>
            <a:off x="942071" y="1512245"/>
            <a:ext cx="10516866" cy="42056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3"/>
          <p:cNvSpPr txBox="1"/>
          <p:nvPr>
            <p:ph type="title"/>
          </p:nvPr>
        </p:nvSpPr>
        <p:spPr>
          <a:xfrm>
            <a:off x="838200" y="365125"/>
            <a:ext cx="10515600" cy="752475"/>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AWS  SERVICES</a:t>
            </a:r>
            <a:endParaRPr b="1" sz="4000">
              <a:solidFill>
                <a:srgbClr val="FF0000"/>
              </a:solidFill>
              <a:latin typeface="Cambria"/>
              <a:ea typeface="Cambria"/>
              <a:cs typeface="Cambria"/>
              <a:sym typeface="Cambria"/>
            </a:endParaRPr>
          </a:p>
        </p:txBody>
      </p:sp>
      <p:pic>
        <p:nvPicPr>
          <p:cNvPr id="534" name="Google Shape;534;p83"/>
          <p:cNvPicPr preferRelativeResize="0"/>
          <p:nvPr/>
        </p:nvPicPr>
        <p:blipFill rotWithShape="1">
          <a:blip r:embed="rId3">
            <a:alphaModFix/>
          </a:blip>
          <a:srcRect b="0" l="0" r="0" t="0"/>
          <a:stretch/>
        </p:blipFill>
        <p:spPr>
          <a:xfrm>
            <a:off x="763929" y="1666874"/>
            <a:ext cx="10776030" cy="450243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4"/>
          <p:cNvSpPr txBox="1"/>
          <p:nvPr>
            <p:ph type="title"/>
          </p:nvPr>
        </p:nvSpPr>
        <p:spPr>
          <a:xfrm>
            <a:off x="838200" y="365125"/>
            <a:ext cx="10515600" cy="1325563"/>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8. Ulteo</a:t>
            </a:r>
            <a:endParaRPr b="1" sz="4000">
              <a:solidFill>
                <a:srgbClr val="FF0000"/>
              </a:solidFill>
              <a:latin typeface="Cambria"/>
              <a:ea typeface="Cambria"/>
              <a:cs typeface="Cambria"/>
              <a:sym typeface="Cambria"/>
            </a:endParaRPr>
          </a:p>
        </p:txBody>
      </p:sp>
      <p:sp>
        <p:nvSpPr>
          <p:cNvPr id="540" name="Google Shape;540;p8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accent1"/>
              </a:buClr>
              <a:buSzPts val="2000"/>
              <a:buChar char="•"/>
            </a:pPr>
            <a:r>
              <a:rPr lang="en-IN" sz="2000">
                <a:solidFill>
                  <a:schemeClr val="accent1"/>
                </a:solidFill>
                <a:latin typeface="Cambria"/>
                <a:ea typeface="Cambria"/>
                <a:cs typeface="Cambria"/>
                <a:sym typeface="Cambria"/>
              </a:rPr>
              <a:t>It is  </a:t>
            </a:r>
            <a:r>
              <a:rPr b="1" lang="en-IN" sz="2000">
                <a:solidFill>
                  <a:schemeClr val="accent1"/>
                </a:solidFill>
                <a:latin typeface="Cambria"/>
                <a:ea typeface="Cambria"/>
                <a:cs typeface="Cambria"/>
                <a:sym typeface="Cambria"/>
              </a:rPr>
              <a:t>Open Virtual Desktop</a:t>
            </a:r>
            <a:r>
              <a:rPr lang="en-IN" sz="2000">
                <a:solidFill>
                  <a:schemeClr val="accent1"/>
                </a:solidFill>
                <a:latin typeface="Cambria"/>
                <a:ea typeface="Cambria"/>
                <a:cs typeface="Cambria"/>
                <a:sym typeface="Cambria"/>
              </a:rPr>
              <a:t> (OVD) was an </a:t>
            </a:r>
            <a:r>
              <a:rPr b="1" lang="en-IN" sz="2000">
                <a:solidFill>
                  <a:schemeClr val="accent1"/>
                </a:solidFill>
                <a:latin typeface="Cambria"/>
                <a:ea typeface="Cambria"/>
                <a:cs typeface="Cambria"/>
                <a:sym typeface="Cambria"/>
              </a:rPr>
              <a:t>open</a:t>
            </a:r>
            <a:r>
              <a:rPr lang="en-IN" sz="2000">
                <a:solidFill>
                  <a:schemeClr val="accent1"/>
                </a:solidFill>
                <a:latin typeface="Cambria"/>
                <a:ea typeface="Cambria"/>
                <a:cs typeface="Cambria"/>
                <a:sym typeface="Cambria"/>
              </a:rPr>
              <a:t>-source Application Delivery and </a:t>
            </a:r>
            <a:r>
              <a:rPr b="1" lang="en-IN" sz="2000">
                <a:solidFill>
                  <a:schemeClr val="accent1"/>
                </a:solidFill>
                <a:latin typeface="Cambria"/>
                <a:ea typeface="Cambria"/>
                <a:cs typeface="Cambria"/>
                <a:sym typeface="Cambria"/>
              </a:rPr>
              <a:t>Virtual Desktop</a:t>
            </a:r>
            <a:r>
              <a:rPr lang="en-IN" sz="2000">
                <a:solidFill>
                  <a:schemeClr val="accent1"/>
                </a:solidFill>
                <a:latin typeface="Cambria"/>
                <a:ea typeface="Cambria"/>
                <a:cs typeface="Cambria"/>
                <a:sym typeface="Cambria"/>
              </a:rPr>
              <a:t> infrastructure project that could deliver </a:t>
            </a:r>
            <a:r>
              <a:rPr b="1" lang="en-IN" sz="2000" u="sng">
                <a:solidFill>
                  <a:srgbClr val="BE1598"/>
                </a:solidFill>
                <a:latin typeface="Cambria"/>
                <a:ea typeface="Cambria"/>
                <a:cs typeface="Cambria"/>
                <a:sym typeface="Cambria"/>
              </a:rPr>
              <a:t>applications</a:t>
            </a:r>
            <a:r>
              <a:rPr b="1" lang="en-IN" sz="2000">
                <a:solidFill>
                  <a:srgbClr val="BE1598"/>
                </a:solidFill>
                <a:latin typeface="Cambria"/>
                <a:ea typeface="Cambria"/>
                <a:cs typeface="Cambria"/>
                <a:sym typeface="Cambria"/>
              </a:rPr>
              <a:t> or a </a:t>
            </a:r>
            <a:r>
              <a:rPr b="1" lang="en-IN" sz="2000" u="sng">
                <a:solidFill>
                  <a:srgbClr val="BE1598"/>
                </a:solidFill>
                <a:latin typeface="Cambria"/>
                <a:ea typeface="Cambria"/>
                <a:cs typeface="Cambria"/>
                <a:sym typeface="Cambria"/>
              </a:rPr>
              <a:t>desktop</a:t>
            </a:r>
            <a:r>
              <a:rPr b="1" lang="en-IN" sz="2000">
                <a:solidFill>
                  <a:srgbClr val="BE1598"/>
                </a:solidFill>
                <a:latin typeface="Cambria"/>
                <a:ea typeface="Cambria"/>
                <a:cs typeface="Cambria"/>
                <a:sym typeface="Cambria"/>
              </a:rPr>
              <a:t> hosted on a Linux or Windows server to end users.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5"/>
          <p:cNvSpPr txBox="1"/>
          <p:nvPr>
            <p:ph type="title"/>
          </p:nvPr>
        </p:nvSpPr>
        <p:spPr>
          <a:xfrm>
            <a:off x="838200" y="365126"/>
            <a:ext cx="10515600" cy="727404"/>
          </a:xfrm>
          <a:prstGeom prst="rect">
            <a:avLst/>
          </a:prstGeom>
          <a:solidFill>
            <a:srgbClr val="E2A7F6"/>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mbria"/>
              <a:buNone/>
            </a:pPr>
            <a:r>
              <a:rPr b="1" lang="en-IN" sz="4000">
                <a:solidFill>
                  <a:srgbClr val="FF0000"/>
                </a:solidFill>
                <a:latin typeface="Cambria"/>
                <a:ea typeface="Cambria"/>
                <a:cs typeface="Cambria"/>
                <a:sym typeface="Cambria"/>
              </a:rPr>
              <a:t>9. AWS Identity and Access Management (IAM)</a:t>
            </a:r>
            <a:endParaRPr b="1" sz="4000">
              <a:solidFill>
                <a:srgbClr val="FF0000"/>
              </a:solidFill>
              <a:latin typeface="Cambria"/>
              <a:ea typeface="Cambria"/>
              <a:cs typeface="Cambria"/>
              <a:sym typeface="Cambria"/>
            </a:endParaRPr>
          </a:p>
        </p:txBody>
      </p:sp>
      <p:sp>
        <p:nvSpPr>
          <p:cNvPr id="546" name="Google Shape;546;p85"/>
          <p:cNvSpPr txBox="1"/>
          <p:nvPr>
            <p:ph idx="1" type="body"/>
          </p:nvPr>
        </p:nvSpPr>
        <p:spPr>
          <a:xfrm>
            <a:off x="838200" y="1140031"/>
            <a:ext cx="10515600" cy="5036932"/>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accent1"/>
              </a:buClr>
              <a:buSzPts val="1800"/>
              <a:buChar char="•"/>
            </a:pPr>
            <a:r>
              <a:rPr b="1" lang="en-IN" sz="1800">
                <a:solidFill>
                  <a:schemeClr val="accent1"/>
                </a:solidFill>
                <a:latin typeface="Cambria"/>
                <a:ea typeface="Cambria"/>
                <a:cs typeface="Cambria"/>
                <a:sym typeface="Cambria"/>
              </a:rPr>
              <a:t>AWS Identity and Access Management (IAM</a:t>
            </a:r>
            <a:r>
              <a:rPr lang="en-IN" sz="1800">
                <a:solidFill>
                  <a:schemeClr val="accent1"/>
                </a:solidFill>
                <a:latin typeface="Cambria"/>
                <a:ea typeface="Cambria"/>
                <a:cs typeface="Cambria"/>
                <a:sym typeface="Cambria"/>
              </a:rPr>
              <a:t>) </a:t>
            </a:r>
            <a:r>
              <a:rPr b="1" lang="en-IN" sz="1800">
                <a:solidFill>
                  <a:srgbClr val="00B0F0"/>
                </a:solidFill>
                <a:latin typeface="Cambria"/>
                <a:ea typeface="Cambria"/>
                <a:cs typeface="Cambria"/>
                <a:sym typeface="Cambria"/>
              </a:rPr>
              <a:t>is a web service that helps you </a:t>
            </a:r>
            <a:r>
              <a:rPr b="1" lang="en-IN" sz="1800">
                <a:solidFill>
                  <a:srgbClr val="BE1598"/>
                </a:solidFill>
                <a:latin typeface="Cambria"/>
                <a:ea typeface="Cambria"/>
                <a:cs typeface="Cambria"/>
                <a:sym typeface="Cambria"/>
              </a:rPr>
              <a:t>securely control access to AWS resources. </a:t>
            </a:r>
            <a:endParaRPr b="1" sz="1800">
              <a:solidFill>
                <a:srgbClr val="BE1598"/>
              </a:solidFill>
              <a:latin typeface="Cambria"/>
              <a:ea typeface="Cambria"/>
              <a:cs typeface="Cambria"/>
              <a:sym typeface="Cambria"/>
            </a:endParaRPr>
          </a:p>
          <a:p>
            <a:pPr indent="-228600" lvl="0" marL="228600" rtl="0" algn="just">
              <a:lnSpc>
                <a:spcPct val="9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You use IAM </a:t>
            </a:r>
            <a:r>
              <a:rPr b="1" lang="en-IN" sz="1800">
                <a:solidFill>
                  <a:schemeClr val="accent1"/>
                </a:solidFill>
                <a:latin typeface="Cambria"/>
                <a:ea typeface="Cambria"/>
                <a:cs typeface="Cambria"/>
                <a:sym typeface="Cambria"/>
              </a:rPr>
              <a:t>to control </a:t>
            </a:r>
            <a:r>
              <a:rPr b="1" lang="en-IN" sz="1800" u="sng">
                <a:solidFill>
                  <a:schemeClr val="accent1"/>
                </a:solidFill>
                <a:latin typeface="Cambria"/>
                <a:ea typeface="Cambria"/>
                <a:cs typeface="Cambria"/>
                <a:sym typeface="Cambria"/>
              </a:rPr>
              <a:t>who is authenticated </a:t>
            </a:r>
            <a:r>
              <a:rPr b="1" lang="en-IN" sz="1800">
                <a:solidFill>
                  <a:schemeClr val="accent1"/>
                </a:solidFill>
                <a:latin typeface="Cambria"/>
                <a:ea typeface="Cambria"/>
                <a:cs typeface="Cambria"/>
                <a:sym typeface="Cambria"/>
              </a:rPr>
              <a:t>(signed in) </a:t>
            </a:r>
            <a:r>
              <a:rPr b="1" lang="en-IN" sz="1800" u="sng">
                <a:solidFill>
                  <a:schemeClr val="accent1"/>
                </a:solidFill>
                <a:latin typeface="Cambria"/>
                <a:ea typeface="Cambria"/>
                <a:cs typeface="Cambria"/>
                <a:sym typeface="Cambria"/>
              </a:rPr>
              <a:t>and authorized</a:t>
            </a:r>
            <a:r>
              <a:rPr lang="en-IN" sz="1800" u="sng">
                <a:solidFill>
                  <a:schemeClr val="accent1"/>
                </a:solidFill>
                <a:latin typeface="Cambria"/>
                <a:ea typeface="Cambria"/>
                <a:cs typeface="Cambria"/>
                <a:sym typeface="Cambria"/>
              </a:rPr>
              <a:t> </a:t>
            </a:r>
            <a:r>
              <a:rPr lang="en-IN" sz="1800">
                <a:solidFill>
                  <a:schemeClr val="accent1"/>
                </a:solidFill>
                <a:latin typeface="Cambria"/>
                <a:ea typeface="Cambria"/>
                <a:cs typeface="Cambria"/>
                <a:sym typeface="Cambria"/>
              </a:rPr>
              <a:t>(has permissions) to use resources.</a:t>
            </a:r>
            <a:endParaRPr sz="1800">
              <a:solidFill>
                <a:schemeClr val="accent1"/>
              </a:solidFill>
              <a:latin typeface="Cambria"/>
              <a:ea typeface="Cambria"/>
              <a:cs typeface="Cambria"/>
              <a:sym typeface="Cambria"/>
            </a:endParaRPr>
          </a:p>
          <a:p>
            <a:pPr indent="-228600" lvl="0" marL="228600" rtl="0" algn="just">
              <a:lnSpc>
                <a:spcPct val="9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When </a:t>
            </a:r>
            <a:r>
              <a:rPr b="1" lang="en-IN" sz="1800">
                <a:solidFill>
                  <a:schemeClr val="accent1"/>
                </a:solidFill>
                <a:latin typeface="Cambria"/>
                <a:ea typeface="Cambria"/>
                <a:cs typeface="Cambria"/>
                <a:sym typeface="Cambria"/>
              </a:rPr>
              <a:t>you ﬁrst create an AWS account</a:t>
            </a:r>
            <a:r>
              <a:rPr lang="en-IN" sz="1800">
                <a:solidFill>
                  <a:schemeClr val="accent1"/>
                </a:solidFill>
                <a:latin typeface="Cambria"/>
                <a:ea typeface="Cambria"/>
                <a:cs typeface="Cambria"/>
                <a:sym typeface="Cambria"/>
              </a:rPr>
              <a:t>, you begin with a </a:t>
            </a:r>
            <a:r>
              <a:rPr b="1" lang="en-IN" sz="1800">
                <a:solidFill>
                  <a:schemeClr val="accent1"/>
                </a:solidFill>
                <a:latin typeface="Cambria"/>
                <a:ea typeface="Cambria"/>
                <a:cs typeface="Cambria"/>
                <a:sym typeface="Cambria"/>
              </a:rPr>
              <a:t>single sign-in identity </a:t>
            </a:r>
            <a:r>
              <a:rPr b="1" lang="en-IN" sz="1800">
                <a:solidFill>
                  <a:srgbClr val="BE1598"/>
                </a:solidFill>
                <a:latin typeface="Cambria"/>
                <a:ea typeface="Cambria"/>
                <a:cs typeface="Cambria"/>
                <a:sym typeface="Cambria"/>
              </a:rPr>
              <a:t>that has complete access to all AWS services and resources in the account</a:t>
            </a:r>
            <a:r>
              <a:rPr lang="en-IN" sz="1800">
                <a:solidFill>
                  <a:schemeClr val="accent1"/>
                </a:solidFill>
                <a:latin typeface="Cambria"/>
                <a:ea typeface="Cambria"/>
                <a:cs typeface="Cambria"/>
                <a:sym typeface="Cambria"/>
              </a:rPr>
              <a:t>. </a:t>
            </a:r>
            <a:r>
              <a:rPr b="1" lang="en-IN" sz="1800">
                <a:solidFill>
                  <a:schemeClr val="accent1"/>
                </a:solidFill>
                <a:latin typeface="Cambria"/>
                <a:ea typeface="Cambria"/>
                <a:cs typeface="Cambria"/>
                <a:sym typeface="Cambria"/>
              </a:rPr>
              <a:t>This identity is called the AWS account </a:t>
            </a:r>
            <a:r>
              <a:rPr b="1" lang="en-IN" sz="1800" u="sng">
                <a:solidFill>
                  <a:schemeClr val="accent1"/>
                </a:solidFill>
                <a:latin typeface="Cambria"/>
                <a:ea typeface="Cambria"/>
                <a:cs typeface="Cambria"/>
                <a:sym typeface="Cambria"/>
              </a:rPr>
              <a:t>root user </a:t>
            </a:r>
            <a:r>
              <a:rPr lang="en-IN" sz="1800">
                <a:solidFill>
                  <a:schemeClr val="accent1"/>
                </a:solidFill>
                <a:latin typeface="Cambria"/>
                <a:ea typeface="Cambria"/>
                <a:cs typeface="Cambria"/>
                <a:sym typeface="Cambria"/>
              </a:rPr>
              <a:t>and is accessed by signing in with the email address and password that you used to create the account. </a:t>
            </a:r>
            <a:endParaRPr sz="1800">
              <a:solidFill>
                <a:schemeClr val="accent1"/>
              </a:solidFill>
              <a:latin typeface="Cambria"/>
              <a:ea typeface="Cambria"/>
              <a:cs typeface="Cambria"/>
              <a:sym typeface="Cambria"/>
            </a:endParaRPr>
          </a:p>
          <a:p>
            <a:pPr indent="-228600" lvl="0" marL="228600" rtl="0" algn="just">
              <a:lnSpc>
                <a:spcPct val="9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We strongly recommend that you do not use the root user for your everyday tasks, even the administrative ones. Instead, adhere to the best practice of using the root user only to create your ﬁrst IAM user. Then securely lock away the root user credentials and use them to perform only a few account and service management tasks.</a:t>
            </a:r>
            <a:endParaRPr/>
          </a:p>
          <a:p>
            <a:pPr indent="-228600" lvl="0" marL="228600" rtl="0" algn="just">
              <a:lnSpc>
                <a:spcPct val="9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You </a:t>
            </a:r>
            <a:r>
              <a:rPr b="1" lang="en-IN" sz="1800">
                <a:solidFill>
                  <a:schemeClr val="accent1"/>
                </a:solidFill>
                <a:latin typeface="Cambria"/>
                <a:ea typeface="Cambria"/>
                <a:cs typeface="Cambria"/>
                <a:sym typeface="Cambria"/>
              </a:rPr>
              <a:t>can grant other people permission to administer and use resources </a:t>
            </a:r>
            <a:r>
              <a:rPr lang="en-IN" sz="1800">
                <a:solidFill>
                  <a:schemeClr val="accent1"/>
                </a:solidFill>
                <a:latin typeface="Cambria"/>
                <a:ea typeface="Cambria"/>
                <a:cs typeface="Cambria"/>
                <a:sym typeface="Cambria"/>
              </a:rPr>
              <a:t>in your AWS account without having to share your password or access key.</a:t>
            </a:r>
            <a:endParaRPr sz="1800">
              <a:solidFill>
                <a:schemeClr val="accent1"/>
              </a:solidFill>
              <a:latin typeface="Cambria"/>
              <a:ea typeface="Cambria"/>
              <a:cs typeface="Cambria"/>
              <a:sym typeface="Cambria"/>
            </a:endParaRPr>
          </a:p>
          <a:p>
            <a:pPr indent="-114300" lvl="0" marL="228600" rtl="0" algn="just">
              <a:lnSpc>
                <a:spcPct val="90000"/>
              </a:lnSpc>
              <a:spcBef>
                <a:spcPts val="1000"/>
              </a:spcBef>
              <a:spcAft>
                <a:spcPts val="0"/>
              </a:spcAft>
              <a:buClr>
                <a:schemeClr val="dk1"/>
              </a:buClr>
              <a:buSzPts val="1800"/>
              <a:buNone/>
            </a:pPr>
            <a:r>
              <a:t/>
            </a:r>
            <a:endParaRPr sz="1800">
              <a:solidFill>
                <a:schemeClr val="accent1"/>
              </a:solidFill>
              <a:latin typeface="Cambria"/>
              <a:ea typeface="Cambria"/>
              <a:cs typeface="Cambria"/>
              <a:sym typeface="Cambria"/>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6"/>
          <p:cNvSpPr txBox="1"/>
          <p:nvPr>
            <p:ph type="title"/>
          </p:nvPr>
        </p:nvSpPr>
        <p:spPr>
          <a:xfrm>
            <a:off x="838200" y="365126"/>
            <a:ext cx="10515600" cy="727404"/>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AWS  IAM Features</a:t>
            </a:r>
            <a:endParaRPr b="1" sz="4000">
              <a:solidFill>
                <a:srgbClr val="FF0000"/>
              </a:solidFill>
              <a:latin typeface="Cambria"/>
              <a:ea typeface="Cambria"/>
              <a:cs typeface="Cambria"/>
              <a:sym typeface="Cambria"/>
            </a:endParaRPr>
          </a:p>
        </p:txBody>
      </p:sp>
      <p:pic>
        <p:nvPicPr>
          <p:cNvPr id="552" name="Google Shape;552;p86"/>
          <p:cNvPicPr preferRelativeResize="0"/>
          <p:nvPr>
            <p:ph idx="1" type="body"/>
          </p:nvPr>
        </p:nvPicPr>
        <p:blipFill rotWithShape="1">
          <a:blip r:embed="rId3">
            <a:alphaModFix/>
          </a:blip>
          <a:srcRect b="0" l="0" r="0" t="0"/>
          <a:stretch/>
        </p:blipFill>
        <p:spPr>
          <a:xfrm>
            <a:off x="590309" y="1446544"/>
            <a:ext cx="10590835" cy="44005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7"/>
          <p:cNvSpPr txBox="1"/>
          <p:nvPr>
            <p:ph type="title"/>
          </p:nvPr>
        </p:nvSpPr>
        <p:spPr>
          <a:xfrm>
            <a:off x="838200" y="365126"/>
            <a:ext cx="10515600" cy="727404"/>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AWS  IAM Features</a:t>
            </a:r>
            <a:endParaRPr b="1" sz="4000">
              <a:solidFill>
                <a:srgbClr val="FF0000"/>
              </a:solidFill>
              <a:latin typeface="Cambria"/>
              <a:ea typeface="Cambria"/>
              <a:cs typeface="Cambria"/>
              <a:sym typeface="Cambria"/>
            </a:endParaRPr>
          </a:p>
        </p:txBody>
      </p:sp>
      <p:pic>
        <p:nvPicPr>
          <p:cNvPr id="558" name="Google Shape;558;p87"/>
          <p:cNvPicPr preferRelativeResize="0"/>
          <p:nvPr>
            <p:ph idx="1" type="body"/>
          </p:nvPr>
        </p:nvPicPr>
        <p:blipFill rotWithShape="1">
          <a:blip r:embed="rId3">
            <a:alphaModFix/>
          </a:blip>
          <a:srcRect b="0" l="0" r="0" t="0"/>
          <a:stretch/>
        </p:blipFill>
        <p:spPr>
          <a:xfrm>
            <a:off x="663855" y="1372936"/>
            <a:ext cx="10285795" cy="1543884"/>
          </a:xfrm>
          <a:prstGeom prst="rect">
            <a:avLst/>
          </a:prstGeom>
          <a:noFill/>
          <a:ln>
            <a:noFill/>
          </a:ln>
        </p:spPr>
      </p:pic>
      <p:pic>
        <p:nvPicPr>
          <p:cNvPr id="559" name="Google Shape;559;p87"/>
          <p:cNvPicPr preferRelativeResize="0"/>
          <p:nvPr/>
        </p:nvPicPr>
        <p:blipFill rotWithShape="1">
          <a:blip r:embed="rId4">
            <a:alphaModFix/>
          </a:blip>
          <a:srcRect b="0" l="0" r="0" t="0"/>
          <a:stretch/>
        </p:blipFill>
        <p:spPr>
          <a:xfrm>
            <a:off x="747592" y="2907778"/>
            <a:ext cx="10236782" cy="301846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8"/>
          <p:cNvSpPr txBox="1"/>
          <p:nvPr>
            <p:ph type="title"/>
          </p:nvPr>
        </p:nvSpPr>
        <p:spPr>
          <a:xfrm>
            <a:off x="838200" y="365126"/>
            <a:ext cx="10515600" cy="727404"/>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AWS IAM  Features</a:t>
            </a:r>
            <a:endParaRPr b="1" sz="4000">
              <a:solidFill>
                <a:srgbClr val="FF0000"/>
              </a:solidFill>
              <a:latin typeface="Cambria"/>
              <a:ea typeface="Cambria"/>
              <a:cs typeface="Cambria"/>
              <a:sym typeface="Cambria"/>
            </a:endParaRPr>
          </a:p>
        </p:txBody>
      </p:sp>
      <p:pic>
        <p:nvPicPr>
          <p:cNvPr id="565" name="Google Shape;565;p88"/>
          <p:cNvPicPr preferRelativeResize="0"/>
          <p:nvPr>
            <p:ph idx="1" type="body"/>
          </p:nvPr>
        </p:nvPicPr>
        <p:blipFill rotWithShape="1">
          <a:blip r:embed="rId3">
            <a:alphaModFix/>
          </a:blip>
          <a:srcRect b="0" l="0" r="0" t="0"/>
          <a:stretch/>
        </p:blipFill>
        <p:spPr>
          <a:xfrm>
            <a:off x="671332" y="1246891"/>
            <a:ext cx="10741306" cy="473722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9"/>
          <p:cNvSpPr txBox="1"/>
          <p:nvPr>
            <p:ph type="title"/>
          </p:nvPr>
        </p:nvSpPr>
        <p:spPr>
          <a:xfrm>
            <a:off x="838200" y="365126"/>
            <a:ext cx="10515600" cy="727404"/>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AWS  IAM Features</a:t>
            </a:r>
            <a:endParaRPr b="1" sz="4000">
              <a:solidFill>
                <a:srgbClr val="FF0000"/>
              </a:solidFill>
              <a:latin typeface="Cambria"/>
              <a:ea typeface="Cambria"/>
              <a:cs typeface="Cambria"/>
              <a:sym typeface="Cambria"/>
            </a:endParaRPr>
          </a:p>
        </p:txBody>
      </p:sp>
      <p:pic>
        <p:nvPicPr>
          <p:cNvPr id="571" name="Google Shape;571;p89"/>
          <p:cNvPicPr preferRelativeResize="0"/>
          <p:nvPr>
            <p:ph idx="1" type="body"/>
          </p:nvPr>
        </p:nvPicPr>
        <p:blipFill rotWithShape="1">
          <a:blip r:embed="rId3">
            <a:alphaModFix/>
          </a:blip>
          <a:srcRect b="0" l="0" r="0" t="0"/>
          <a:stretch/>
        </p:blipFill>
        <p:spPr>
          <a:xfrm>
            <a:off x="763265" y="1424540"/>
            <a:ext cx="10834568" cy="327478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0"/>
          <p:cNvSpPr txBox="1"/>
          <p:nvPr>
            <p:ph type="title"/>
          </p:nvPr>
        </p:nvSpPr>
        <p:spPr>
          <a:xfrm>
            <a:off x="838200" y="365126"/>
            <a:ext cx="10515600" cy="727404"/>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AWS IAM Components</a:t>
            </a:r>
            <a:endParaRPr b="1" sz="4000">
              <a:solidFill>
                <a:srgbClr val="FF0000"/>
              </a:solidFill>
              <a:latin typeface="Cambria"/>
              <a:ea typeface="Cambria"/>
              <a:cs typeface="Cambria"/>
              <a:sym typeface="Cambria"/>
            </a:endParaRPr>
          </a:p>
        </p:txBody>
      </p:sp>
      <p:pic>
        <p:nvPicPr>
          <p:cNvPr id="577" name="Google Shape;577;p90"/>
          <p:cNvPicPr preferRelativeResize="0"/>
          <p:nvPr>
            <p:ph idx="1" type="body"/>
          </p:nvPr>
        </p:nvPicPr>
        <p:blipFill rotWithShape="1">
          <a:blip r:embed="rId3">
            <a:alphaModFix/>
          </a:blip>
          <a:srcRect b="0" l="0" r="0" t="0"/>
          <a:stretch/>
        </p:blipFill>
        <p:spPr>
          <a:xfrm>
            <a:off x="987133" y="1408936"/>
            <a:ext cx="10263459" cy="435133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1"/>
          <p:cNvSpPr txBox="1"/>
          <p:nvPr>
            <p:ph type="title"/>
          </p:nvPr>
        </p:nvSpPr>
        <p:spPr>
          <a:xfrm>
            <a:off x="838200" y="365126"/>
            <a:ext cx="10515600" cy="727404"/>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AWS  IAM Components</a:t>
            </a:r>
            <a:endParaRPr b="1" sz="4000">
              <a:solidFill>
                <a:srgbClr val="FF0000"/>
              </a:solidFill>
              <a:latin typeface="Cambria"/>
              <a:ea typeface="Cambria"/>
              <a:cs typeface="Cambria"/>
              <a:sym typeface="Cambria"/>
            </a:endParaRPr>
          </a:p>
        </p:txBody>
      </p:sp>
      <p:pic>
        <p:nvPicPr>
          <p:cNvPr id="583" name="Google Shape;583;p91"/>
          <p:cNvPicPr preferRelativeResize="0"/>
          <p:nvPr>
            <p:ph idx="1" type="body"/>
          </p:nvPr>
        </p:nvPicPr>
        <p:blipFill rotWithShape="1">
          <a:blip r:embed="rId3">
            <a:alphaModFix/>
          </a:blip>
          <a:srcRect b="0" l="0" r="0" t="0"/>
          <a:stretch/>
        </p:blipFill>
        <p:spPr>
          <a:xfrm>
            <a:off x="837356" y="1412423"/>
            <a:ext cx="9603010" cy="38193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838200" y="365125"/>
            <a:ext cx="10515600" cy="724087"/>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CCL Experiment List</a:t>
            </a:r>
            <a:endParaRPr b="1" sz="4000">
              <a:solidFill>
                <a:srgbClr val="FF0000"/>
              </a:solidFill>
              <a:latin typeface="Cambria"/>
              <a:ea typeface="Cambria"/>
              <a:cs typeface="Cambria"/>
              <a:sym typeface="Cambria"/>
            </a:endParaRPr>
          </a:p>
        </p:txBody>
      </p:sp>
      <p:graphicFrame>
        <p:nvGraphicFramePr>
          <p:cNvPr id="131" name="Google Shape;131;p20"/>
          <p:cNvGraphicFramePr/>
          <p:nvPr/>
        </p:nvGraphicFramePr>
        <p:xfrm>
          <a:off x="838200" y="1237129"/>
          <a:ext cx="3000000" cy="3000000"/>
        </p:xfrm>
        <a:graphic>
          <a:graphicData uri="http://schemas.openxmlformats.org/drawingml/2006/table">
            <a:tbl>
              <a:tblPr bandRow="1" firstRow="1">
                <a:noFill/>
                <a:tableStyleId>{8A09FD6F-BBF8-4C58-8FF4-691A96B34423}</a:tableStyleId>
              </a:tblPr>
              <a:tblGrid>
                <a:gridCol w="1330950"/>
                <a:gridCol w="6666775"/>
                <a:gridCol w="2113750"/>
              </a:tblGrid>
              <a:tr h="441200">
                <a:tc>
                  <a:txBody>
                    <a:bodyPr/>
                    <a:lstStyle/>
                    <a:p>
                      <a:pPr indent="0" lvl="0" marL="457200" marR="0" rtl="0" algn="ctr">
                        <a:lnSpc>
                          <a:spcPct val="115000"/>
                        </a:lnSpc>
                        <a:spcBef>
                          <a:spcPts val="0"/>
                        </a:spcBef>
                        <a:spcAft>
                          <a:spcPts val="0"/>
                        </a:spcAft>
                        <a:buNone/>
                      </a:pPr>
                      <a:r>
                        <a:rPr b="1" lang="en-IN" sz="2000" u="none" cap="none" strike="noStrike">
                          <a:latin typeface="Cambria"/>
                          <a:ea typeface="Cambria"/>
                          <a:cs typeface="Cambria"/>
                          <a:sym typeface="Cambria"/>
                        </a:rPr>
                        <a:t>Sr. No.</a:t>
                      </a:r>
                      <a:endParaRPr b="1" sz="2000" u="none" cap="none" strike="noStrike">
                        <a:latin typeface="Cambria"/>
                        <a:ea typeface="Cambria"/>
                        <a:cs typeface="Cambria"/>
                        <a:sym typeface="Cambria"/>
                      </a:endParaRPr>
                    </a:p>
                  </a:txBody>
                  <a:tcPr marT="0" marB="0" marR="68575" marL="68575" anchor="ctr"/>
                </a:tc>
                <a:tc>
                  <a:txBody>
                    <a:bodyPr/>
                    <a:lstStyle/>
                    <a:p>
                      <a:pPr indent="0" lvl="0" marL="457200" marR="0" rtl="0" algn="ctr">
                        <a:lnSpc>
                          <a:spcPct val="115000"/>
                        </a:lnSpc>
                        <a:spcBef>
                          <a:spcPts val="0"/>
                        </a:spcBef>
                        <a:spcAft>
                          <a:spcPts val="0"/>
                        </a:spcAft>
                        <a:buNone/>
                      </a:pPr>
                      <a:r>
                        <a:rPr b="1" lang="en-IN" sz="2000" u="none" cap="none" strike="noStrike">
                          <a:latin typeface="Cambria"/>
                          <a:ea typeface="Cambria"/>
                          <a:cs typeface="Cambria"/>
                          <a:sym typeface="Cambria"/>
                        </a:rPr>
                        <a:t>Title</a:t>
                      </a:r>
                      <a:endParaRPr b="1" sz="2000" u="none" cap="none" strike="noStrike">
                        <a:latin typeface="Cambria"/>
                        <a:ea typeface="Cambria"/>
                        <a:cs typeface="Cambria"/>
                        <a:sym typeface="Cambria"/>
                      </a:endParaRPr>
                    </a:p>
                  </a:txBody>
                  <a:tcPr marT="0" marB="0" marR="68575" marL="68575" anchor="ctr"/>
                </a:tc>
                <a:tc>
                  <a:txBody>
                    <a:bodyPr/>
                    <a:lstStyle/>
                    <a:p>
                      <a:pPr indent="0" lvl="0" marL="457200" marR="0" rtl="0" algn="ctr">
                        <a:lnSpc>
                          <a:spcPct val="115000"/>
                        </a:lnSpc>
                        <a:spcBef>
                          <a:spcPts val="0"/>
                        </a:spcBef>
                        <a:spcAft>
                          <a:spcPts val="0"/>
                        </a:spcAft>
                        <a:buNone/>
                      </a:pPr>
                      <a:r>
                        <a:rPr b="1" lang="en-IN" sz="2000" u="none" cap="none" strike="noStrike">
                          <a:latin typeface="Cambria"/>
                          <a:ea typeface="Cambria"/>
                          <a:cs typeface="Cambria"/>
                          <a:sym typeface="Cambria"/>
                        </a:rPr>
                        <a:t>LO mapping</a:t>
                      </a:r>
                      <a:endParaRPr b="1" sz="2000" u="none" cap="none" strike="noStrike">
                        <a:latin typeface="Cambria"/>
                        <a:ea typeface="Cambria"/>
                        <a:cs typeface="Cambria"/>
                        <a:sym typeface="Cambria"/>
                      </a:endParaRPr>
                    </a:p>
                  </a:txBody>
                  <a:tcPr marT="0" marB="0" marR="68575" marL="68575" anchor="ctr"/>
                </a:tc>
              </a:tr>
              <a:tr h="454750">
                <a:tc>
                  <a:txBody>
                    <a:bodyPr/>
                    <a:lstStyle/>
                    <a:p>
                      <a:pPr indent="0" lvl="0" marL="0" marR="0" rtl="0" algn="ctr">
                        <a:lnSpc>
                          <a:spcPct val="100000"/>
                        </a:lnSpc>
                        <a:spcBef>
                          <a:spcPts val="0"/>
                        </a:spcBef>
                        <a:spcAft>
                          <a:spcPts val="0"/>
                        </a:spcAft>
                        <a:buNone/>
                      </a:pPr>
                      <a:r>
                        <a:rPr b="1" lang="en-IN" sz="1400" u="none" cap="none" strike="noStrike">
                          <a:solidFill>
                            <a:schemeClr val="accent1"/>
                          </a:solidFill>
                          <a:latin typeface="Cambria"/>
                          <a:ea typeface="Cambria"/>
                          <a:cs typeface="Cambria"/>
                          <a:sym typeface="Cambria"/>
                        </a:rPr>
                        <a:t>1</a:t>
                      </a:r>
                      <a:endParaRPr b="1" sz="1400" u="none" cap="none" strike="noStrike">
                        <a:solidFill>
                          <a:schemeClr val="accent1"/>
                        </a:solidFill>
                        <a:latin typeface="Cambria"/>
                        <a:ea typeface="Cambria"/>
                        <a:cs typeface="Cambria"/>
                        <a:sym typeface="Cambria"/>
                      </a:endParaRPr>
                    </a:p>
                  </a:txBody>
                  <a:tcPr marT="45725" marB="45725" marR="91450" marL="91450"/>
                </a:tc>
                <a:tc>
                  <a:txBody>
                    <a:bodyPr/>
                    <a:lstStyle/>
                    <a:p>
                      <a:pPr indent="0" lvl="0" marL="0" marR="0" rtl="0" algn="l">
                        <a:spcBef>
                          <a:spcPts val="0"/>
                        </a:spcBef>
                        <a:spcAft>
                          <a:spcPts val="0"/>
                        </a:spcAft>
                        <a:buNone/>
                      </a:pPr>
                      <a:r>
                        <a:rPr b="1" lang="en-IN" sz="1200" u="none" cap="none" strike="noStrike">
                          <a:solidFill>
                            <a:srgbClr val="000000"/>
                          </a:solidFill>
                          <a:latin typeface="Cambria"/>
                          <a:ea typeface="Cambria"/>
                          <a:cs typeface="Cambria"/>
                          <a:sym typeface="Cambria"/>
                        </a:rPr>
                        <a:t>Study of NIST model of cloud computing.</a:t>
                      </a:r>
                      <a:endParaRPr b="1" sz="1200" u="none" cap="none" strike="noStrike">
                        <a:solidFill>
                          <a:srgbClr val="000000"/>
                        </a:solidFill>
                        <a:latin typeface="Times New Roman"/>
                        <a:ea typeface="Times New Roman"/>
                        <a:cs typeface="Times New Roman"/>
                        <a:sym typeface="Times New Roman"/>
                      </a:endParaRPr>
                    </a:p>
                  </a:txBody>
                  <a:tcPr marT="0" marB="0" marR="68575" marL="68575" anchor="ctr"/>
                </a:tc>
                <a:tc>
                  <a:txBody>
                    <a:bodyPr/>
                    <a:lstStyle/>
                    <a:p>
                      <a:pPr indent="0" lvl="0" marL="0" marR="0" rtl="0" algn="ctr">
                        <a:lnSpc>
                          <a:spcPct val="100000"/>
                        </a:lnSpc>
                        <a:spcBef>
                          <a:spcPts val="0"/>
                        </a:spcBef>
                        <a:spcAft>
                          <a:spcPts val="0"/>
                        </a:spcAft>
                        <a:buNone/>
                      </a:pPr>
                      <a:r>
                        <a:rPr b="1" lang="en-IN" sz="1400" u="none" cap="none" strike="noStrike">
                          <a:solidFill>
                            <a:schemeClr val="accent1"/>
                          </a:solidFill>
                          <a:latin typeface="Cambria"/>
                          <a:ea typeface="Cambria"/>
                          <a:cs typeface="Cambria"/>
                          <a:sym typeface="Cambria"/>
                        </a:rPr>
                        <a:t>LO1</a:t>
                      </a:r>
                      <a:endParaRPr b="1" sz="1400" u="none" cap="none" strike="noStrike">
                        <a:solidFill>
                          <a:schemeClr val="accent1"/>
                        </a:solidFill>
                        <a:latin typeface="Cambria"/>
                        <a:ea typeface="Cambria"/>
                        <a:cs typeface="Cambria"/>
                        <a:sym typeface="Cambria"/>
                      </a:endParaRPr>
                    </a:p>
                  </a:txBody>
                  <a:tcPr marT="45725" marB="45725" marR="91450" marL="91450"/>
                </a:tc>
              </a:tr>
              <a:tr h="454750">
                <a:tc>
                  <a:txBody>
                    <a:bodyPr/>
                    <a:lstStyle/>
                    <a:p>
                      <a:pPr indent="0" lvl="0" marL="0" marR="0" rtl="0" algn="ctr">
                        <a:lnSpc>
                          <a:spcPct val="100000"/>
                        </a:lnSpc>
                        <a:spcBef>
                          <a:spcPts val="0"/>
                        </a:spcBef>
                        <a:spcAft>
                          <a:spcPts val="0"/>
                        </a:spcAft>
                        <a:buNone/>
                      </a:pPr>
                      <a:r>
                        <a:rPr b="1" lang="en-IN" sz="1400" u="none" cap="none" strike="noStrike">
                          <a:solidFill>
                            <a:schemeClr val="accent1"/>
                          </a:solidFill>
                          <a:latin typeface="Cambria"/>
                          <a:ea typeface="Cambria"/>
                          <a:cs typeface="Cambria"/>
                          <a:sym typeface="Cambria"/>
                        </a:rPr>
                        <a:t>2A</a:t>
                      </a:r>
                      <a:endParaRPr b="1" sz="1400" u="none" cap="none" strike="noStrike">
                        <a:solidFill>
                          <a:schemeClr val="accent1"/>
                        </a:solidFill>
                        <a:latin typeface="Cambria"/>
                        <a:ea typeface="Cambria"/>
                        <a:cs typeface="Cambria"/>
                        <a:sym typeface="Cambria"/>
                      </a:endParaRPr>
                    </a:p>
                  </a:txBody>
                  <a:tcPr marT="45725" marB="45725" marR="91450" marL="91450"/>
                </a:tc>
                <a:tc>
                  <a:txBody>
                    <a:bodyPr/>
                    <a:lstStyle/>
                    <a:p>
                      <a:pPr indent="0" lvl="0" marL="0" marR="0" rtl="0" algn="l">
                        <a:spcBef>
                          <a:spcPts val="0"/>
                        </a:spcBef>
                        <a:spcAft>
                          <a:spcPts val="0"/>
                        </a:spcAft>
                        <a:buNone/>
                      </a:pPr>
                      <a:r>
                        <a:rPr b="1" lang="en-IN" sz="1200" u="none" cap="none" strike="noStrike">
                          <a:solidFill>
                            <a:srgbClr val="000000"/>
                          </a:solidFill>
                          <a:latin typeface="Times New Roman"/>
                          <a:ea typeface="Times New Roman"/>
                          <a:cs typeface="Times New Roman"/>
                          <a:sym typeface="Times New Roman"/>
                        </a:rPr>
                        <a:t>Implement Virtualization using VM-Ware</a:t>
                      </a:r>
                      <a:endParaRPr b="1" sz="1200" u="none" cap="none" strike="noStrike">
                        <a:solidFill>
                          <a:srgbClr val="000000"/>
                        </a:solidFill>
                        <a:latin typeface="Times New Roman"/>
                        <a:ea typeface="Times New Roman"/>
                        <a:cs typeface="Times New Roman"/>
                        <a:sym typeface="Times New Roman"/>
                      </a:endParaRPr>
                    </a:p>
                  </a:txBody>
                  <a:tcPr marT="0" marB="0" marR="68575" marL="68575" anchor="ctr"/>
                </a:tc>
                <a:tc>
                  <a:txBody>
                    <a:bodyPr/>
                    <a:lstStyle/>
                    <a:p>
                      <a:pPr indent="0" lvl="0" marL="0" marR="0" rtl="0" algn="ctr">
                        <a:lnSpc>
                          <a:spcPct val="100000"/>
                        </a:lnSpc>
                        <a:spcBef>
                          <a:spcPts val="0"/>
                        </a:spcBef>
                        <a:spcAft>
                          <a:spcPts val="0"/>
                        </a:spcAft>
                        <a:buNone/>
                      </a:pPr>
                      <a:r>
                        <a:rPr b="1" lang="en-IN" sz="1400" u="none" cap="none" strike="noStrike">
                          <a:solidFill>
                            <a:schemeClr val="accent1"/>
                          </a:solidFill>
                          <a:latin typeface="Cambria"/>
                          <a:ea typeface="Cambria"/>
                          <a:cs typeface="Cambria"/>
                          <a:sym typeface="Cambria"/>
                        </a:rPr>
                        <a:t>LO2</a:t>
                      </a:r>
                      <a:endParaRPr b="1" sz="1400" u="none" cap="none" strike="noStrike">
                        <a:solidFill>
                          <a:schemeClr val="accent1"/>
                        </a:solidFill>
                        <a:latin typeface="Cambria"/>
                        <a:ea typeface="Cambria"/>
                        <a:cs typeface="Cambria"/>
                        <a:sym typeface="Cambria"/>
                      </a:endParaRPr>
                    </a:p>
                  </a:txBody>
                  <a:tcPr marT="45725" marB="45725" marR="91450" marL="91450"/>
                </a:tc>
              </a:tr>
              <a:tr h="454750">
                <a:tc>
                  <a:txBody>
                    <a:bodyPr/>
                    <a:lstStyle/>
                    <a:p>
                      <a:pPr indent="0" lvl="0" marL="0" marR="0" rtl="0" algn="ctr">
                        <a:lnSpc>
                          <a:spcPct val="100000"/>
                        </a:lnSpc>
                        <a:spcBef>
                          <a:spcPts val="0"/>
                        </a:spcBef>
                        <a:spcAft>
                          <a:spcPts val="0"/>
                        </a:spcAft>
                        <a:buNone/>
                      </a:pPr>
                      <a:r>
                        <a:rPr b="1" lang="en-IN" sz="1400" u="none" cap="none" strike="noStrike">
                          <a:solidFill>
                            <a:schemeClr val="accent1"/>
                          </a:solidFill>
                          <a:latin typeface="Cambria"/>
                          <a:ea typeface="Cambria"/>
                          <a:cs typeface="Cambria"/>
                          <a:sym typeface="Cambria"/>
                        </a:rPr>
                        <a:t>2B</a:t>
                      </a:r>
                      <a:endParaRPr b="1" sz="1400" u="none" cap="none" strike="noStrike">
                        <a:solidFill>
                          <a:schemeClr val="accent1"/>
                        </a:solidFill>
                        <a:latin typeface="Cambria"/>
                        <a:ea typeface="Cambria"/>
                        <a:cs typeface="Cambria"/>
                        <a:sym typeface="Cambria"/>
                      </a:endParaRPr>
                    </a:p>
                  </a:txBody>
                  <a:tcPr marT="45725" marB="45725" marR="91450" marL="91450"/>
                </a:tc>
                <a:tc>
                  <a:txBody>
                    <a:bodyPr/>
                    <a:lstStyle/>
                    <a:p>
                      <a:pPr indent="0" lvl="0" marL="0" marR="0" rtl="0" algn="l">
                        <a:spcBef>
                          <a:spcPts val="0"/>
                        </a:spcBef>
                        <a:spcAft>
                          <a:spcPts val="0"/>
                        </a:spcAft>
                        <a:buNone/>
                      </a:pPr>
                      <a:r>
                        <a:rPr b="1" lang="en-IN" sz="1200" u="none" cap="none" strike="noStrike">
                          <a:solidFill>
                            <a:srgbClr val="000000"/>
                          </a:solidFill>
                          <a:latin typeface="Cambria"/>
                          <a:ea typeface="Cambria"/>
                          <a:cs typeface="Cambria"/>
                          <a:sym typeface="Cambria"/>
                        </a:rPr>
                        <a:t>Implement virtualization using Virtual-Box</a:t>
                      </a:r>
                      <a:endParaRPr b="1" sz="1200" u="none" cap="none" strike="noStrike">
                        <a:solidFill>
                          <a:srgbClr val="000000"/>
                        </a:solidFill>
                        <a:latin typeface="Times New Roman"/>
                        <a:ea typeface="Times New Roman"/>
                        <a:cs typeface="Times New Roman"/>
                        <a:sym typeface="Times New Roman"/>
                      </a:endParaRPr>
                    </a:p>
                  </a:txBody>
                  <a:tcPr marT="0" marB="0" marR="68575" marL="68575" anchor="ctr"/>
                </a:tc>
                <a:tc>
                  <a:txBody>
                    <a:bodyPr/>
                    <a:lstStyle/>
                    <a:p>
                      <a:pPr indent="0" lvl="0" marL="0" marR="0" rtl="0" algn="ctr">
                        <a:lnSpc>
                          <a:spcPct val="100000"/>
                        </a:lnSpc>
                        <a:spcBef>
                          <a:spcPts val="0"/>
                        </a:spcBef>
                        <a:spcAft>
                          <a:spcPts val="0"/>
                        </a:spcAft>
                        <a:buNone/>
                      </a:pPr>
                      <a:r>
                        <a:rPr b="1" lang="en-IN" sz="1400" u="none" cap="none" strike="noStrike">
                          <a:solidFill>
                            <a:schemeClr val="accent1"/>
                          </a:solidFill>
                          <a:latin typeface="Cambria"/>
                          <a:ea typeface="Cambria"/>
                          <a:cs typeface="Cambria"/>
                          <a:sym typeface="Cambria"/>
                        </a:rPr>
                        <a:t>LO2</a:t>
                      </a:r>
                      <a:endParaRPr b="1" sz="1400" u="none" cap="none" strike="noStrike">
                        <a:solidFill>
                          <a:schemeClr val="accent1"/>
                        </a:solidFill>
                        <a:latin typeface="Cambria"/>
                        <a:ea typeface="Cambria"/>
                        <a:cs typeface="Cambria"/>
                        <a:sym typeface="Cambria"/>
                      </a:endParaRPr>
                    </a:p>
                  </a:txBody>
                  <a:tcPr marT="45725" marB="45725" marR="91450" marL="91450"/>
                </a:tc>
              </a:tr>
              <a:tr h="544725">
                <a:tc>
                  <a:txBody>
                    <a:bodyPr/>
                    <a:lstStyle/>
                    <a:p>
                      <a:pPr indent="0" lvl="0" marL="0" marR="0" rtl="0" algn="ctr">
                        <a:lnSpc>
                          <a:spcPct val="100000"/>
                        </a:lnSpc>
                        <a:spcBef>
                          <a:spcPts val="0"/>
                        </a:spcBef>
                        <a:spcAft>
                          <a:spcPts val="0"/>
                        </a:spcAft>
                        <a:buNone/>
                      </a:pPr>
                      <a:r>
                        <a:rPr b="1" lang="en-IN" sz="1400" u="none" cap="none" strike="noStrike">
                          <a:solidFill>
                            <a:schemeClr val="accent1"/>
                          </a:solidFill>
                          <a:latin typeface="Cambria"/>
                          <a:ea typeface="Cambria"/>
                          <a:cs typeface="Cambria"/>
                          <a:sym typeface="Cambria"/>
                        </a:rPr>
                        <a:t>3</a:t>
                      </a:r>
                      <a:endParaRPr b="1" sz="1400" u="none" cap="none" strike="noStrike">
                        <a:solidFill>
                          <a:schemeClr val="accent1"/>
                        </a:solidFill>
                        <a:latin typeface="Cambria"/>
                        <a:ea typeface="Cambria"/>
                        <a:cs typeface="Cambria"/>
                        <a:sym typeface="Cambria"/>
                      </a:endParaRPr>
                    </a:p>
                  </a:txBody>
                  <a:tcPr marT="45725" marB="45725" marR="91450" marL="91450"/>
                </a:tc>
                <a:tc>
                  <a:txBody>
                    <a:bodyPr/>
                    <a:lstStyle/>
                    <a:p>
                      <a:pPr indent="0" lvl="0" marL="0" marR="0" rtl="0" algn="l">
                        <a:spcBef>
                          <a:spcPts val="0"/>
                        </a:spcBef>
                        <a:spcAft>
                          <a:spcPts val="0"/>
                        </a:spcAft>
                        <a:buNone/>
                      </a:pPr>
                      <a:r>
                        <a:rPr b="1" lang="en-IN" sz="1200" u="none" cap="none" strike="noStrike">
                          <a:solidFill>
                            <a:srgbClr val="000000"/>
                          </a:solidFill>
                          <a:latin typeface="Cambria"/>
                          <a:ea typeface="Cambria"/>
                          <a:cs typeface="Cambria"/>
                          <a:sym typeface="Cambria"/>
                        </a:rPr>
                        <a:t>To demonstrate and implement Infrastructure as a Service (IAAS) using AWS EC2/Open-stack</a:t>
                      </a:r>
                      <a:endParaRPr b="1" sz="1200" u="none" cap="none" strike="noStrike">
                        <a:solidFill>
                          <a:srgbClr val="000000"/>
                        </a:solidFill>
                        <a:latin typeface="Times New Roman"/>
                        <a:ea typeface="Times New Roman"/>
                        <a:cs typeface="Times New Roman"/>
                        <a:sym typeface="Times New Roman"/>
                      </a:endParaRPr>
                    </a:p>
                  </a:txBody>
                  <a:tcPr marT="0" marB="0" marR="68575" marL="68575" anchor="ctr"/>
                </a:tc>
                <a:tc>
                  <a:txBody>
                    <a:bodyPr/>
                    <a:lstStyle/>
                    <a:p>
                      <a:pPr indent="0" lvl="0" marL="0" marR="0" rtl="0" algn="ctr">
                        <a:lnSpc>
                          <a:spcPct val="100000"/>
                        </a:lnSpc>
                        <a:spcBef>
                          <a:spcPts val="0"/>
                        </a:spcBef>
                        <a:spcAft>
                          <a:spcPts val="0"/>
                        </a:spcAft>
                        <a:buNone/>
                      </a:pPr>
                      <a:r>
                        <a:rPr b="1" lang="en-IN" sz="1400" u="none" cap="none" strike="noStrike">
                          <a:solidFill>
                            <a:schemeClr val="accent1"/>
                          </a:solidFill>
                          <a:latin typeface="Cambria"/>
                          <a:ea typeface="Cambria"/>
                          <a:cs typeface="Cambria"/>
                          <a:sym typeface="Cambria"/>
                        </a:rPr>
                        <a:t>LO3</a:t>
                      </a:r>
                      <a:endParaRPr b="1" sz="1400" u="none" cap="none" strike="noStrike">
                        <a:solidFill>
                          <a:schemeClr val="accent1"/>
                        </a:solidFill>
                        <a:latin typeface="Cambria"/>
                        <a:ea typeface="Cambria"/>
                        <a:cs typeface="Cambria"/>
                        <a:sym typeface="Cambria"/>
                      </a:endParaRPr>
                    </a:p>
                  </a:txBody>
                  <a:tcPr marT="45725" marB="45725" marR="91450" marL="91450"/>
                </a:tc>
              </a:tr>
              <a:tr h="445525">
                <a:tc>
                  <a:txBody>
                    <a:bodyPr/>
                    <a:lstStyle/>
                    <a:p>
                      <a:pPr indent="0" lvl="0" marL="0" marR="0" rtl="0" algn="ctr">
                        <a:lnSpc>
                          <a:spcPct val="100000"/>
                        </a:lnSpc>
                        <a:spcBef>
                          <a:spcPts val="0"/>
                        </a:spcBef>
                        <a:spcAft>
                          <a:spcPts val="0"/>
                        </a:spcAft>
                        <a:buNone/>
                      </a:pPr>
                      <a:r>
                        <a:rPr b="1" lang="en-IN" sz="1400" u="none" cap="none" strike="noStrike">
                          <a:solidFill>
                            <a:schemeClr val="accent1"/>
                          </a:solidFill>
                          <a:latin typeface="Cambria"/>
                          <a:ea typeface="Cambria"/>
                          <a:cs typeface="Cambria"/>
                          <a:sym typeface="Cambria"/>
                        </a:rPr>
                        <a:t>4</a:t>
                      </a:r>
                      <a:endParaRPr b="1" sz="1400" u="none" cap="none" strike="noStrike">
                        <a:solidFill>
                          <a:schemeClr val="accent1"/>
                        </a:solidFill>
                        <a:latin typeface="Cambria"/>
                        <a:ea typeface="Cambria"/>
                        <a:cs typeface="Cambria"/>
                        <a:sym typeface="Cambria"/>
                      </a:endParaRPr>
                    </a:p>
                  </a:txBody>
                  <a:tcPr marT="45725" marB="45725" marR="91450" marL="91450"/>
                </a:tc>
                <a:tc>
                  <a:txBody>
                    <a:bodyPr/>
                    <a:lstStyle/>
                    <a:p>
                      <a:pPr indent="0" lvl="0" marL="0" marR="546100" rtl="0" algn="l">
                        <a:spcBef>
                          <a:spcPts val="0"/>
                        </a:spcBef>
                        <a:spcAft>
                          <a:spcPts val="0"/>
                        </a:spcAft>
                        <a:buNone/>
                      </a:pPr>
                      <a:r>
                        <a:rPr b="1" lang="en-IN" sz="1200" u="none" cap="none" strike="noStrike">
                          <a:solidFill>
                            <a:schemeClr val="accent1"/>
                          </a:solidFill>
                          <a:latin typeface="Cambria"/>
                          <a:ea typeface="Cambria"/>
                          <a:cs typeface="Cambria"/>
                          <a:sym typeface="Cambria"/>
                        </a:rPr>
                        <a:t>To demonstrate and implement Storage as a service using AWS S3 Service</a:t>
                      </a:r>
                      <a:endParaRPr b="1" sz="1200" u="none" cap="none" strike="noStrike">
                        <a:solidFill>
                          <a:schemeClr val="accent1"/>
                        </a:solidFill>
                        <a:latin typeface="Times New Roman"/>
                        <a:ea typeface="Times New Roman"/>
                        <a:cs typeface="Times New Roman"/>
                        <a:sym typeface="Times New Roman"/>
                      </a:endParaRPr>
                    </a:p>
                  </a:txBody>
                  <a:tcPr marT="0" marB="0" marR="68575" marL="68575" anchor="ctr"/>
                </a:tc>
                <a:tc>
                  <a:txBody>
                    <a:bodyPr/>
                    <a:lstStyle/>
                    <a:p>
                      <a:pPr indent="0" lvl="0" marL="0" marR="0" rtl="0" algn="ctr">
                        <a:lnSpc>
                          <a:spcPct val="100000"/>
                        </a:lnSpc>
                        <a:spcBef>
                          <a:spcPts val="0"/>
                        </a:spcBef>
                        <a:spcAft>
                          <a:spcPts val="0"/>
                        </a:spcAft>
                        <a:buNone/>
                      </a:pPr>
                      <a:r>
                        <a:rPr b="1" lang="en-IN" sz="1400" u="none" cap="none" strike="noStrike">
                          <a:solidFill>
                            <a:schemeClr val="accent1"/>
                          </a:solidFill>
                          <a:latin typeface="Cambria"/>
                          <a:ea typeface="Cambria"/>
                          <a:cs typeface="Cambria"/>
                          <a:sym typeface="Cambria"/>
                        </a:rPr>
                        <a:t>LO3</a:t>
                      </a:r>
                      <a:endParaRPr b="1" sz="1400" u="none" cap="none" strike="noStrike">
                        <a:solidFill>
                          <a:schemeClr val="accent1"/>
                        </a:solidFill>
                        <a:latin typeface="Cambria"/>
                        <a:ea typeface="Cambria"/>
                        <a:cs typeface="Cambria"/>
                        <a:sym typeface="Cambria"/>
                      </a:endParaRPr>
                    </a:p>
                  </a:txBody>
                  <a:tcPr marT="45725" marB="45725" marR="91450" marL="91450"/>
                </a:tc>
              </a:tr>
              <a:tr h="596825">
                <a:tc>
                  <a:txBody>
                    <a:bodyPr/>
                    <a:lstStyle/>
                    <a:p>
                      <a:pPr indent="0" lvl="0" marL="0" marR="0" rtl="0" algn="ctr">
                        <a:lnSpc>
                          <a:spcPct val="100000"/>
                        </a:lnSpc>
                        <a:spcBef>
                          <a:spcPts val="0"/>
                        </a:spcBef>
                        <a:spcAft>
                          <a:spcPts val="0"/>
                        </a:spcAft>
                        <a:buNone/>
                      </a:pPr>
                      <a:r>
                        <a:rPr b="1" lang="en-IN" sz="1400" u="none" cap="none" strike="noStrike">
                          <a:solidFill>
                            <a:schemeClr val="accent1"/>
                          </a:solidFill>
                          <a:latin typeface="Cambria"/>
                          <a:ea typeface="Cambria"/>
                          <a:cs typeface="Cambria"/>
                          <a:sym typeface="Cambria"/>
                        </a:rPr>
                        <a:t>5</a:t>
                      </a:r>
                      <a:endParaRPr b="1" sz="1400" u="none" cap="none" strike="noStrike">
                        <a:solidFill>
                          <a:schemeClr val="accent1"/>
                        </a:solidFill>
                        <a:latin typeface="Cambria"/>
                        <a:ea typeface="Cambria"/>
                        <a:cs typeface="Cambria"/>
                        <a:sym typeface="Cambria"/>
                      </a:endParaRPr>
                    </a:p>
                  </a:txBody>
                  <a:tcPr marT="45725" marB="45725" marR="91450" marL="91450"/>
                </a:tc>
                <a:tc>
                  <a:txBody>
                    <a:bodyPr/>
                    <a:lstStyle/>
                    <a:p>
                      <a:pPr indent="0" lvl="0" marL="0" marR="0" rtl="0" algn="l">
                        <a:spcBef>
                          <a:spcPts val="0"/>
                        </a:spcBef>
                        <a:spcAft>
                          <a:spcPts val="0"/>
                        </a:spcAft>
                        <a:buNone/>
                      </a:pPr>
                      <a:r>
                        <a:rPr b="1" lang="en-IN" sz="1200" u="none" cap="none" strike="noStrike">
                          <a:solidFill>
                            <a:srgbClr val="000000"/>
                          </a:solidFill>
                          <a:latin typeface="Cambria"/>
                          <a:ea typeface="Cambria"/>
                          <a:cs typeface="Cambria"/>
                          <a:sym typeface="Cambria"/>
                        </a:rPr>
                        <a:t>To demonstrate and implement Platform As a Service(PASS) using AWS S3 Service</a:t>
                      </a:r>
                      <a:endParaRPr b="1" sz="1200" u="none" cap="none" strike="noStrike">
                        <a:solidFill>
                          <a:srgbClr val="000000"/>
                        </a:solidFill>
                        <a:latin typeface="Times New Roman"/>
                        <a:ea typeface="Times New Roman"/>
                        <a:cs typeface="Times New Roman"/>
                        <a:sym typeface="Times New Roman"/>
                      </a:endParaRPr>
                    </a:p>
                  </a:txBody>
                  <a:tcPr marT="0" marB="0" marR="68575" marL="68575" anchor="ctr"/>
                </a:tc>
                <a:tc>
                  <a:txBody>
                    <a:bodyPr/>
                    <a:lstStyle/>
                    <a:p>
                      <a:pPr indent="0" lvl="0" marL="0" marR="0" rtl="0" algn="ctr">
                        <a:lnSpc>
                          <a:spcPct val="100000"/>
                        </a:lnSpc>
                        <a:spcBef>
                          <a:spcPts val="0"/>
                        </a:spcBef>
                        <a:spcAft>
                          <a:spcPts val="0"/>
                        </a:spcAft>
                        <a:buNone/>
                      </a:pPr>
                      <a:r>
                        <a:rPr b="1" lang="en-IN" sz="1400" u="none" cap="none" strike="noStrike">
                          <a:solidFill>
                            <a:schemeClr val="accent1"/>
                          </a:solidFill>
                          <a:latin typeface="Cambria"/>
                          <a:ea typeface="Cambria"/>
                          <a:cs typeface="Cambria"/>
                          <a:sym typeface="Cambria"/>
                        </a:rPr>
                        <a:t>LO3</a:t>
                      </a:r>
                      <a:endParaRPr b="1" sz="1400" u="none" cap="none" strike="noStrike">
                        <a:solidFill>
                          <a:schemeClr val="accent1"/>
                        </a:solidFill>
                        <a:latin typeface="Cambria"/>
                        <a:ea typeface="Cambria"/>
                        <a:cs typeface="Cambria"/>
                        <a:sym typeface="Cambria"/>
                      </a:endParaRPr>
                    </a:p>
                  </a:txBody>
                  <a:tcPr marT="45725" marB="45725" marR="91450" marL="91450"/>
                </a:tc>
              </a:tr>
              <a:tr h="558750">
                <a:tc>
                  <a:txBody>
                    <a:bodyPr/>
                    <a:lstStyle/>
                    <a:p>
                      <a:pPr indent="0" lvl="0" marL="0" marR="0" rtl="0" algn="ctr">
                        <a:lnSpc>
                          <a:spcPct val="100000"/>
                        </a:lnSpc>
                        <a:spcBef>
                          <a:spcPts val="0"/>
                        </a:spcBef>
                        <a:spcAft>
                          <a:spcPts val="0"/>
                        </a:spcAft>
                        <a:buNone/>
                      </a:pPr>
                      <a:r>
                        <a:rPr b="1" lang="en-IN" sz="1400" u="none" cap="none" strike="noStrike">
                          <a:solidFill>
                            <a:schemeClr val="accent1"/>
                          </a:solidFill>
                          <a:latin typeface="Cambria"/>
                          <a:ea typeface="Cambria"/>
                          <a:cs typeface="Cambria"/>
                          <a:sym typeface="Cambria"/>
                        </a:rPr>
                        <a:t>6</a:t>
                      </a:r>
                      <a:endParaRPr b="1" sz="1400" u="none" cap="none" strike="noStrike">
                        <a:solidFill>
                          <a:schemeClr val="accent1"/>
                        </a:solidFill>
                        <a:latin typeface="Cambria"/>
                        <a:ea typeface="Cambria"/>
                        <a:cs typeface="Cambria"/>
                        <a:sym typeface="Cambria"/>
                      </a:endParaRPr>
                    </a:p>
                  </a:txBody>
                  <a:tcPr marT="45725" marB="45725" marR="91450" marL="91450"/>
                </a:tc>
                <a:tc>
                  <a:txBody>
                    <a:bodyPr/>
                    <a:lstStyle/>
                    <a:p>
                      <a:pPr indent="0" lvl="0" marL="0" marR="0" rtl="0" algn="l">
                        <a:spcBef>
                          <a:spcPts val="0"/>
                        </a:spcBef>
                        <a:spcAft>
                          <a:spcPts val="0"/>
                        </a:spcAft>
                        <a:buNone/>
                      </a:pPr>
                      <a:r>
                        <a:rPr b="1" lang="en-IN" sz="1200" u="none" cap="none" strike="noStrike">
                          <a:solidFill>
                            <a:srgbClr val="000000"/>
                          </a:solidFill>
                          <a:latin typeface="Cambria"/>
                          <a:ea typeface="Cambria"/>
                          <a:cs typeface="Cambria"/>
                          <a:sym typeface="Cambria"/>
                        </a:rPr>
                        <a:t>Deploy web applications on commercial cloud (PAAS)(AWS-Light Sail)</a:t>
                      </a:r>
                      <a:endParaRPr b="1" sz="1200" u="none" cap="none" strike="noStrike">
                        <a:solidFill>
                          <a:srgbClr val="000000"/>
                        </a:solidFill>
                        <a:latin typeface="Times New Roman"/>
                        <a:ea typeface="Times New Roman"/>
                        <a:cs typeface="Times New Roman"/>
                        <a:sym typeface="Times New Roman"/>
                      </a:endParaRPr>
                    </a:p>
                  </a:txBody>
                  <a:tcPr marT="0" marB="0" marR="68575" marL="68575" anchor="ctr"/>
                </a:tc>
                <a:tc>
                  <a:txBody>
                    <a:bodyPr/>
                    <a:lstStyle/>
                    <a:p>
                      <a:pPr indent="0" lvl="0" marL="0" marR="0" rtl="0" algn="ctr">
                        <a:lnSpc>
                          <a:spcPct val="100000"/>
                        </a:lnSpc>
                        <a:spcBef>
                          <a:spcPts val="0"/>
                        </a:spcBef>
                        <a:spcAft>
                          <a:spcPts val="0"/>
                        </a:spcAft>
                        <a:buNone/>
                      </a:pPr>
                      <a:r>
                        <a:rPr b="1" lang="en-IN" sz="1400" u="none" cap="none" strike="noStrike">
                          <a:solidFill>
                            <a:schemeClr val="accent1"/>
                          </a:solidFill>
                          <a:latin typeface="Cambria"/>
                          <a:ea typeface="Cambria"/>
                          <a:cs typeface="Cambria"/>
                          <a:sym typeface="Cambria"/>
                        </a:rPr>
                        <a:t> LO5</a:t>
                      </a:r>
                      <a:endParaRPr b="1" sz="1400" u="none" cap="none" strike="noStrike">
                        <a:solidFill>
                          <a:schemeClr val="accent1"/>
                        </a:solidFill>
                        <a:latin typeface="Cambria"/>
                        <a:ea typeface="Cambria"/>
                        <a:cs typeface="Cambria"/>
                        <a:sym typeface="Cambria"/>
                      </a:endParaRPr>
                    </a:p>
                  </a:txBody>
                  <a:tcPr marT="45725" marB="45725" marR="91450" marL="91450"/>
                </a:tc>
              </a:tr>
              <a:tr h="454750">
                <a:tc>
                  <a:txBody>
                    <a:bodyPr/>
                    <a:lstStyle/>
                    <a:p>
                      <a:pPr indent="0" lvl="0" marL="0" marR="0" rtl="0" algn="ctr">
                        <a:lnSpc>
                          <a:spcPct val="100000"/>
                        </a:lnSpc>
                        <a:spcBef>
                          <a:spcPts val="0"/>
                        </a:spcBef>
                        <a:spcAft>
                          <a:spcPts val="0"/>
                        </a:spcAft>
                        <a:buNone/>
                      </a:pPr>
                      <a:r>
                        <a:rPr b="1" lang="en-IN" sz="1400" u="none" cap="none" strike="noStrike">
                          <a:solidFill>
                            <a:schemeClr val="accent1"/>
                          </a:solidFill>
                        </a:rPr>
                        <a:t>7</a:t>
                      </a:r>
                      <a:endParaRPr b="1" sz="1400" u="none" cap="none" strike="noStrike">
                        <a:solidFill>
                          <a:schemeClr val="accent1"/>
                        </a:solidFill>
                      </a:endParaRPr>
                    </a:p>
                  </a:txBody>
                  <a:tcPr marT="45725" marB="45725" marR="91450" marL="91450"/>
                </a:tc>
                <a:tc>
                  <a:txBody>
                    <a:bodyPr/>
                    <a:lstStyle/>
                    <a:p>
                      <a:pPr indent="0" lvl="0" marL="0" marR="0" rtl="0" algn="l">
                        <a:spcBef>
                          <a:spcPts val="0"/>
                        </a:spcBef>
                        <a:spcAft>
                          <a:spcPts val="0"/>
                        </a:spcAft>
                        <a:buNone/>
                      </a:pPr>
                      <a:r>
                        <a:rPr b="1" lang="en-IN" sz="1200" u="none" cap="none" strike="noStrike">
                          <a:solidFill>
                            <a:srgbClr val="000000"/>
                          </a:solidFill>
                          <a:latin typeface="Cambria"/>
                          <a:ea typeface="Cambria"/>
                          <a:cs typeface="Cambria"/>
                          <a:sym typeface="Cambria"/>
                        </a:rPr>
                        <a:t>Understand Security of Web Server and demonstration of IAM using own cloud/AWS</a:t>
                      </a:r>
                      <a:endParaRPr b="1" sz="1200" u="none" cap="none" strike="noStrike">
                        <a:solidFill>
                          <a:srgbClr val="000000"/>
                        </a:solidFill>
                        <a:latin typeface="Times New Roman"/>
                        <a:ea typeface="Times New Roman"/>
                        <a:cs typeface="Times New Roman"/>
                        <a:sym typeface="Times New Roman"/>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400"/>
                        <a:buFont typeface="Calibri"/>
                        <a:buNone/>
                      </a:pPr>
                      <a:r>
                        <a:rPr b="1" lang="en-IN" sz="1400" u="none" cap="none" strike="noStrike"/>
                        <a:t>                     </a:t>
                      </a:r>
                      <a:r>
                        <a:rPr b="1" lang="en-IN" sz="1400" u="none" cap="none" strike="noStrike">
                          <a:solidFill>
                            <a:schemeClr val="accent1"/>
                          </a:solidFill>
                          <a:latin typeface="Cambria"/>
                          <a:ea typeface="Cambria"/>
                          <a:cs typeface="Cambria"/>
                          <a:sym typeface="Cambria"/>
                        </a:rPr>
                        <a:t>LO4</a:t>
                      </a:r>
                      <a:endParaRPr/>
                    </a:p>
                    <a:p>
                      <a:pPr indent="0" lvl="0" marL="0" marR="0" rtl="0" algn="l">
                        <a:lnSpc>
                          <a:spcPct val="100000"/>
                        </a:lnSpc>
                        <a:spcBef>
                          <a:spcPts val="0"/>
                        </a:spcBef>
                        <a:spcAft>
                          <a:spcPts val="0"/>
                        </a:spcAft>
                        <a:buNone/>
                      </a:pPr>
                      <a:r>
                        <a:t/>
                      </a:r>
                      <a:endParaRPr b="1" sz="1400" u="none" cap="none" strike="noStrike"/>
                    </a:p>
                  </a:txBody>
                  <a:tcPr marT="45725" marB="45725" marR="91450" marL="91450"/>
                </a:tc>
              </a:tr>
              <a:tr h="454750">
                <a:tc>
                  <a:txBody>
                    <a:bodyPr/>
                    <a:lstStyle/>
                    <a:p>
                      <a:pPr indent="0" lvl="0" marL="0" marR="0" rtl="0" algn="ctr">
                        <a:lnSpc>
                          <a:spcPct val="100000"/>
                        </a:lnSpc>
                        <a:spcBef>
                          <a:spcPts val="0"/>
                        </a:spcBef>
                        <a:spcAft>
                          <a:spcPts val="0"/>
                        </a:spcAft>
                        <a:buNone/>
                      </a:pPr>
                      <a:r>
                        <a:rPr b="1" lang="en-IN" sz="1400" u="none" cap="none" strike="noStrike">
                          <a:solidFill>
                            <a:schemeClr val="accent1"/>
                          </a:solidFill>
                        </a:rPr>
                        <a:t>8</a:t>
                      </a:r>
                      <a:endParaRPr b="1" sz="1400" u="none" cap="none" strike="noStrike">
                        <a:solidFill>
                          <a:schemeClr val="accent1"/>
                        </a:solidFill>
                      </a:endParaRPr>
                    </a:p>
                  </a:txBody>
                  <a:tcPr marT="45725" marB="45725" marR="91450" marL="91450"/>
                </a:tc>
                <a:tc>
                  <a:txBody>
                    <a:bodyPr/>
                    <a:lstStyle/>
                    <a:p>
                      <a:pPr indent="0" lvl="0" marL="0" marR="0" rtl="0" algn="l">
                        <a:spcBef>
                          <a:spcPts val="0"/>
                        </a:spcBef>
                        <a:spcAft>
                          <a:spcPts val="0"/>
                        </a:spcAft>
                        <a:buNone/>
                      </a:pPr>
                      <a:r>
                        <a:rPr b="1" lang="en-IN" sz="1200" u="none" cap="none" strike="noStrike">
                          <a:solidFill>
                            <a:srgbClr val="000000"/>
                          </a:solidFill>
                          <a:latin typeface="Cambria"/>
                          <a:ea typeface="Cambria"/>
                          <a:cs typeface="Cambria"/>
                          <a:sym typeface="Cambria"/>
                        </a:rPr>
                        <a:t>To have a basic understanding of implementation/applications of fog computing. (Case study)</a:t>
                      </a:r>
                      <a:endParaRPr b="1" sz="1200" u="none" cap="none" strike="noStrike">
                        <a:solidFill>
                          <a:srgbClr val="000000"/>
                        </a:solidFill>
                        <a:latin typeface="Times New Roman"/>
                        <a:ea typeface="Times New Roman"/>
                        <a:cs typeface="Times New Roman"/>
                        <a:sym typeface="Times New Roman"/>
                      </a:endParaRPr>
                    </a:p>
                  </a:txBody>
                  <a:tcPr marT="0" marB="0" marR="68575" marL="68575" anchor="ctr"/>
                </a:tc>
                <a:tc>
                  <a:txBody>
                    <a:bodyPr/>
                    <a:lstStyle/>
                    <a:p>
                      <a:pPr indent="0" lvl="0" marL="0" marR="0" rtl="0" algn="l">
                        <a:lnSpc>
                          <a:spcPct val="100000"/>
                        </a:lnSpc>
                        <a:spcBef>
                          <a:spcPts val="0"/>
                        </a:spcBef>
                        <a:spcAft>
                          <a:spcPts val="0"/>
                        </a:spcAft>
                        <a:buNone/>
                      </a:pPr>
                      <a:r>
                        <a:rPr b="1" lang="en-IN" sz="1400" u="none" cap="none" strike="noStrike"/>
                        <a:t>                    </a:t>
                      </a:r>
                      <a:r>
                        <a:rPr b="1" lang="en-IN" sz="1400" u="none" cap="none" strike="noStrike">
                          <a:solidFill>
                            <a:schemeClr val="accent1"/>
                          </a:solidFill>
                          <a:latin typeface="Cambria"/>
                          <a:ea typeface="Cambria"/>
                          <a:cs typeface="Cambria"/>
                          <a:sym typeface="Cambria"/>
                        </a:rPr>
                        <a:t>LO6</a:t>
                      </a:r>
                      <a:endParaRPr b="1" sz="1400" u="none" cap="none" strike="noStrike">
                        <a:solidFill>
                          <a:schemeClr val="accent1"/>
                        </a:solidFill>
                        <a:latin typeface="Cambria"/>
                        <a:ea typeface="Cambria"/>
                        <a:cs typeface="Cambria"/>
                        <a:sym typeface="Cambria"/>
                      </a:endParaRPr>
                    </a:p>
                  </a:txBody>
                  <a:tcPr marT="45725" marB="45725" marR="91450" marL="91450"/>
                </a:tc>
              </a:tr>
              <a:tr h="454750">
                <a:tc>
                  <a:txBody>
                    <a:bodyPr/>
                    <a:lstStyle/>
                    <a:p>
                      <a:pPr indent="0" lvl="0" marL="0" marR="0" rtl="0" algn="ctr">
                        <a:lnSpc>
                          <a:spcPct val="100000"/>
                        </a:lnSpc>
                        <a:spcBef>
                          <a:spcPts val="0"/>
                        </a:spcBef>
                        <a:spcAft>
                          <a:spcPts val="0"/>
                        </a:spcAft>
                        <a:buNone/>
                      </a:pPr>
                      <a:r>
                        <a:rPr b="1" lang="en-IN" sz="1400" u="none" cap="none" strike="noStrike">
                          <a:solidFill>
                            <a:schemeClr val="accent1"/>
                          </a:solidFill>
                        </a:rPr>
                        <a:t>9</a:t>
                      </a:r>
                      <a:endParaRPr b="1" sz="1400" u="none" cap="none" strike="noStrike">
                        <a:solidFill>
                          <a:schemeClr val="accent1"/>
                        </a:solidFill>
                      </a:endParaRPr>
                    </a:p>
                  </a:txBody>
                  <a:tcPr marT="45725" marB="45725" marR="91450" marL="91450"/>
                </a:tc>
                <a:tc>
                  <a:txBody>
                    <a:bodyPr/>
                    <a:lstStyle/>
                    <a:p>
                      <a:pPr indent="0" lvl="0" marL="0" marR="0" rtl="0" algn="just">
                        <a:spcBef>
                          <a:spcPts val="0"/>
                        </a:spcBef>
                        <a:spcAft>
                          <a:spcPts val="0"/>
                        </a:spcAft>
                        <a:buNone/>
                      </a:pPr>
                      <a:r>
                        <a:rPr b="1" lang="en-IN" sz="1200" u="none" cap="none" strike="noStrike">
                          <a:solidFill>
                            <a:srgbClr val="000000"/>
                          </a:solidFill>
                          <a:latin typeface="Cambria"/>
                          <a:ea typeface="Cambria"/>
                          <a:cs typeface="Cambria"/>
                          <a:sym typeface="Cambria"/>
                        </a:rPr>
                        <a:t>Mini Project :</a:t>
                      </a:r>
                      <a:endParaRPr b="1" sz="1200" u="none" cap="none" strike="noStrike">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b="1" lang="en-IN" sz="1200" u="none" cap="none" strike="noStrike">
                          <a:solidFill>
                            <a:srgbClr val="000000"/>
                          </a:solidFill>
                          <a:latin typeface="Cambria"/>
                          <a:ea typeface="Cambria"/>
                          <a:cs typeface="Cambria"/>
                          <a:sym typeface="Cambria"/>
                        </a:rPr>
                        <a:t>Implement Cloud Based Application (i.e. integrate cloud services in application)</a:t>
                      </a:r>
                      <a:endParaRPr b="1" sz="1200" u="none" cap="none" strike="noStrike">
                        <a:solidFill>
                          <a:srgbClr val="000000"/>
                        </a:solidFill>
                        <a:latin typeface="Times New Roman"/>
                        <a:ea typeface="Times New Roman"/>
                        <a:cs typeface="Times New Roman"/>
                        <a:sym typeface="Times New Roman"/>
                      </a:endParaRPr>
                    </a:p>
                  </a:txBody>
                  <a:tcPr marT="0" marB="0" marR="68575" marL="68575" anchor="ctr"/>
                </a:tc>
                <a:tc>
                  <a:txBody>
                    <a:bodyPr/>
                    <a:lstStyle/>
                    <a:p>
                      <a:pPr indent="0" lvl="0" marL="0" marR="0" rtl="0" algn="l">
                        <a:lnSpc>
                          <a:spcPct val="100000"/>
                        </a:lnSpc>
                        <a:spcBef>
                          <a:spcPts val="0"/>
                        </a:spcBef>
                        <a:spcAft>
                          <a:spcPts val="0"/>
                        </a:spcAft>
                        <a:buNone/>
                      </a:pPr>
                      <a:r>
                        <a:rPr b="1" lang="en-IN" sz="1400" u="none" cap="none" strike="noStrike"/>
                        <a:t>                    </a:t>
                      </a:r>
                      <a:r>
                        <a:rPr b="1" lang="en-IN" sz="1400" u="none" cap="none" strike="noStrike">
                          <a:solidFill>
                            <a:schemeClr val="accent1"/>
                          </a:solidFill>
                          <a:latin typeface="Cambria"/>
                          <a:ea typeface="Cambria"/>
                          <a:cs typeface="Cambria"/>
                          <a:sym typeface="Cambria"/>
                        </a:rPr>
                        <a:t>LO5</a:t>
                      </a:r>
                      <a:endParaRPr b="1" sz="1400" u="none" cap="none" strike="noStrike">
                        <a:solidFill>
                          <a:schemeClr val="accent1"/>
                        </a:solidFill>
                        <a:latin typeface="Cambria"/>
                        <a:ea typeface="Cambria"/>
                        <a:cs typeface="Cambria"/>
                        <a:sym typeface="Cambria"/>
                      </a:endParaRPr>
                    </a:p>
                  </a:txBody>
                  <a:tcPr marT="45725" marB="45725" marR="91450" marL="91450"/>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2"/>
          <p:cNvSpPr txBox="1"/>
          <p:nvPr>
            <p:ph type="title"/>
          </p:nvPr>
        </p:nvSpPr>
        <p:spPr>
          <a:xfrm>
            <a:off x="838200" y="365126"/>
            <a:ext cx="10515600" cy="838642"/>
          </a:xfrm>
          <a:prstGeom prst="rect">
            <a:avLst/>
          </a:prstGeom>
          <a:solidFill>
            <a:srgbClr val="D47DF1"/>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Font typeface="Cambria"/>
              <a:buNone/>
            </a:pPr>
            <a:r>
              <a:rPr b="1" lang="en-IN">
                <a:solidFill>
                  <a:srgbClr val="FF0000"/>
                </a:solidFill>
                <a:latin typeface="Cambria"/>
                <a:ea typeface="Cambria"/>
                <a:cs typeface="Cambria"/>
                <a:sym typeface="Cambria"/>
              </a:rPr>
              <a:t>10. Fog </a:t>
            </a:r>
            <a:r>
              <a:rPr b="1" lang="en-IN" sz="2400">
                <a:solidFill>
                  <a:schemeClr val="accent1"/>
                </a:solidFill>
                <a:latin typeface="Cambria"/>
                <a:ea typeface="Cambria"/>
                <a:cs typeface="Cambria"/>
                <a:sym typeface="Cambria"/>
              </a:rPr>
              <a:t>Computing(Distributed computing</a:t>
            </a:r>
            <a:r>
              <a:rPr b="1" lang="en-IN">
                <a:solidFill>
                  <a:srgbClr val="FF0000"/>
                </a:solidFill>
                <a:latin typeface="Cambria"/>
                <a:ea typeface="Cambria"/>
                <a:cs typeface="Cambria"/>
                <a:sym typeface="Cambria"/>
              </a:rPr>
              <a:t>)</a:t>
            </a:r>
            <a:endParaRPr/>
          </a:p>
        </p:txBody>
      </p:sp>
      <p:pic>
        <p:nvPicPr>
          <p:cNvPr id="589" name="Google Shape;589;p92"/>
          <p:cNvPicPr preferRelativeResize="0"/>
          <p:nvPr>
            <p:ph idx="1" type="body"/>
          </p:nvPr>
        </p:nvPicPr>
        <p:blipFill rotWithShape="1">
          <a:blip r:embed="rId3">
            <a:alphaModFix/>
          </a:blip>
          <a:srcRect b="0" l="0" r="0" t="0"/>
          <a:stretch/>
        </p:blipFill>
        <p:spPr>
          <a:xfrm>
            <a:off x="810228" y="1394035"/>
            <a:ext cx="7130005" cy="3038475"/>
          </a:xfrm>
          <a:prstGeom prst="rect">
            <a:avLst/>
          </a:prstGeom>
          <a:noFill/>
          <a:ln>
            <a:noFill/>
          </a:ln>
        </p:spPr>
      </p:pic>
      <p:sp>
        <p:nvSpPr>
          <p:cNvPr id="590" name="Google Shape;590;p92"/>
          <p:cNvSpPr txBox="1"/>
          <p:nvPr/>
        </p:nvSpPr>
        <p:spPr>
          <a:xfrm>
            <a:off x="740780" y="4444679"/>
            <a:ext cx="10579261" cy="216982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IN" sz="1800">
                <a:solidFill>
                  <a:srgbClr val="FF0000"/>
                </a:solidFill>
                <a:latin typeface="Cambria"/>
                <a:ea typeface="Cambria"/>
                <a:cs typeface="Cambria"/>
                <a:sym typeface="Cambria"/>
              </a:rPr>
              <a:t>In IOT multiple devices </a:t>
            </a:r>
            <a:r>
              <a:rPr b="1" lang="en-IN" sz="1800">
                <a:solidFill>
                  <a:schemeClr val="accent1"/>
                </a:solidFill>
                <a:latin typeface="Cambria"/>
                <a:ea typeface="Cambria"/>
                <a:cs typeface="Cambria"/>
                <a:sym typeface="Cambria"/>
              </a:rPr>
              <a:t>are connected to each other and generating huge data, if we send this data on cloud for storage or analysis then it will cost very huge (that is huge data is send to cloud unnecessarily). Hence data is send to the intermediate devices present over the network for analysis, communication. That is in </a:t>
            </a:r>
            <a:r>
              <a:rPr b="1" lang="en-IN" sz="1800">
                <a:solidFill>
                  <a:srgbClr val="FF0066"/>
                </a:solidFill>
                <a:latin typeface="Cambria"/>
                <a:ea typeface="Cambria"/>
                <a:cs typeface="Cambria"/>
                <a:sym typeface="Cambria"/>
              </a:rPr>
              <a:t>fog computing data is stored ,analysed at local level </a:t>
            </a:r>
            <a:r>
              <a:rPr b="1" lang="en-IN" sz="1800">
                <a:solidFill>
                  <a:schemeClr val="accent1"/>
                </a:solidFill>
                <a:latin typeface="Cambria"/>
                <a:ea typeface="Cambria"/>
                <a:cs typeface="Cambria"/>
                <a:sym typeface="Cambria"/>
              </a:rPr>
              <a:t>(having computing power). Bandwidth is saved because data is computed at local level.</a:t>
            </a:r>
            <a:endParaRPr b="1" sz="1800">
              <a:solidFill>
                <a:schemeClr val="accent1"/>
              </a:solidFill>
              <a:latin typeface="Cambria"/>
              <a:ea typeface="Cambria"/>
              <a:cs typeface="Cambria"/>
              <a:sym typeface="Cambria"/>
            </a:endParaRPr>
          </a:p>
        </p:txBody>
      </p:sp>
      <p:pic>
        <p:nvPicPr>
          <p:cNvPr id="591" name="Google Shape;591;p92"/>
          <p:cNvPicPr preferRelativeResize="0"/>
          <p:nvPr/>
        </p:nvPicPr>
        <p:blipFill rotWithShape="1">
          <a:blip r:embed="rId4">
            <a:alphaModFix/>
          </a:blip>
          <a:srcRect b="0" l="0" r="0" t="0"/>
          <a:stretch/>
        </p:blipFill>
        <p:spPr>
          <a:xfrm>
            <a:off x="8021256" y="1411990"/>
            <a:ext cx="3319101" cy="302111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93"/>
          <p:cNvSpPr txBox="1"/>
          <p:nvPr>
            <p:ph type="title"/>
          </p:nvPr>
        </p:nvSpPr>
        <p:spPr>
          <a:xfrm>
            <a:off x="838200" y="365126"/>
            <a:ext cx="10515600" cy="838642"/>
          </a:xfrm>
          <a:prstGeom prst="rect">
            <a:avLst/>
          </a:prstGeom>
          <a:solidFill>
            <a:srgbClr val="D47DF1"/>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Font typeface="Cambria"/>
              <a:buNone/>
            </a:pPr>
            <a:r>
              <a:rPr b="1" lang="en-IN">
                <a:solidFill>
                  <a:srgbClr val="FF0000"/>
                </a:solidFill>
                <a:latin typeface="Cambria"/>
                <a:ea typeface="Cambria"/>
                <a:cs typeface="Cambria"/>
                <a:sym typeface="Cambria"/>
              </a:rPr>
              <a:t>Fog </a:t>
            </a:r>
            <a:r>
              <a:rPr b="1" lang="en-IN" sz="2400">
                <a:solidFill>
                  <a:schemeClr val="accent1"/>
                </a:solidFill>
                <a:latin typeface="Cambria"/>
                <a:ea typeface="Cambria"/>
                <a:cs typeface="Cambria"/>
                <a:sym typeface="Cambria"/>
              </a:rPr>
              <a:t>Computing(Distributed computing</a:t>
            </a:r>
            <a:r>
              <a:rPr b="1" lang="en-IN">
                <a:solidFill>
                  <a:srgbClr val="FF0000"/>
                </a:solidFill>
                <a:latin typeface="Cambria"/>
                <a:ea typeface="Cambria"/>
                <a:cs typeface="Cambria"/>
                <a:sym typeface="Cambria"/>
              </a:rPr>
              <a:t>)</a:t>
            </a:r>
            <a:endParaRPr/>
          </a:p>
        </p:txBody>
      </p:sp>
      <p:sp>
        <p:nvSpPr>
          <p:cNvPr id="597" name="Google Shape;597;p93"/>
          <p:cNvSpPr txBox="1"/>
          <p:nvPr/>
        </p:nvSpPr>
        <p:spPr>
          <a:xfrm>
            <a:off x="729205" y="3646025"/>
            <a:ext cx="10833904"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IN" sz="1800">
                <a:solidFill>
                  <a:schemeClr val="accent1"/>
                </a:solidFill>
                <a:latin typeface="Cambria"/>
                <a:ea typeface="Cambria"/>
                <a:cs typeface="Cambria"/>
                <a:sym typeface="Cambria"/>
              </a:rPr>
              <a:t>Fog computing is designed to be deployed in a distributed manner where edge de-vices do the processing. </a:t>
            </a:r>
            <a:endParaRPr/>
          </a:p>
          <a:p>
            <a:pPr indent="0" lvl="0" marL="0" marR="0" rtl="0" algn="just">
              <a:spcBef>
                <a:spcPts val="0"/>
              </a:spcBef>
              <a:spcAft>
                <a:spcPts val="0"/>
              </a:spcAft>
              <a:buNone/>
            </a:pPr>
            <a:r>
              <a:t/>
            </a:r>
            <a:endParaRPr sz="1800">
              <a:solidFill>
                <a:schemeClr val="accent1"/>
              </a:solidFill>
              <a:latin typeface="Cambria"/>
              <a:ea typeface="Cambria"/>
              <a:cs typeface="Cambria"/>
              <a:sym typeface="Cambria"/>
            </a:endParaRPr>
          </a:p>
          <a:p>
            <a:pPr indent="0" lvl="0" marL="0" marR="0" rtl="0" algn="just">
              <a:spcBef>
                <a:spcPts val="0"/>
              </a:spcBef>
              <a:spcAft>
                <a:spcPts val="0"/>
              </a:spcAft>
              <a:buNone/>
            </a:pPr>
            <a:r>
              <a:rPr lang="en-IN" sz="1800">
                <a:solidFill>
                  <a:schemeClr val="accent1"/>
                </a:solidFill>
                <a:latin typeface="Cambria"/>
                <a:ea typeface="Cambria"/>
                <a:cs typeface="Cambria"/>
                <a:sym typeface="Cambria"/>
              </a:rPr>
              <a:t>In contrast, </a:t>
            </a:r>
            <a:r>
              <a:rPr b="1" lang="en-IN" sz="1800">
                <a:solidFill>
                  <a:schemeClr val="accent1"/>
                </a:solidFill>
                <a:latin typeface="Cambria"/>
                <a:ea typeface="Cambria"/>
                <a:cs typeface="Cambria"/>
                <a:sym typeface="Cambria"/>
              </a:rPr>
              <a:t>cloud computing is a more centralized concept. </a:t>
            </a:r>
            <a:endParaRPr/>
          </a:p>
          <a:p>
            <a:pPr indent="0" lvl="0" marL="0" marR="0" rtl="0" algn="just">
              <a:spcBef>
                <a:spcPts val="0"/>
              </a:spcBef>
              <a:spcAft>
                <a:spcPts val="0"/>
              </a:spcAft>
              <a:buNone/>
            </a:pPr>
            <a:r>
              <a:rPr b="1" lang="en-IN" sz="1800">
                <a:solidFill>
                  <a:schemeClr val="accent1"/>
                </a:solidFill>
                <a:latin typeface="Cambria"/>
                <a:ea typeface="Cambria"/>
                <a:cs typeface="Cambria"/>
                <a:sym typeface="Cambria"/>
              </a:rPr>
              <a:t>In Fog, processing and storage devices are located in close proximity compared to the cloud</a:t>
            </a:r>
            <a:r>
              <a:rPr lang="en-IN" sz="1800">
                <a:solidFill>
                  <a:schemeClr val="accent1"/>
                </a:solidFill>
                <a:latin typeface="Cambria"/>
                <a:ea typeface="Cambria"/>
                <a:cs typeface="Cambria"/>
                <a:sym typeface="Cambria"/>
              </a:rPr>
              <a:t> and </a:t>
            </a:r>
            <a:r>
              <a:rPr b="1" lang="en-IN" sz="1800">
                <a:solidFill>
                  <a:schemeClr val="accent1"/>
                </a:solidFill>
                <a:latin typeface="Cambria"/>
                <a:ea typeface="Cambria"/>
                <a:cs typeface="Cambria"/>
                <a:sym typeface="Cambria"/>
              </a:rPr>
              <a:t>this is the reason why Fog is more capable to serve latency aware services</a:t>
            </a:r>
            <a:r>
              <a:rPr lang="en-IN" sz="1800">
                <a:solidFill>
                  <a:schemeClr val="accent1"/>
                </a:solidFill>
                <a:latin typeface="Cambria"/>
                <a:ea typeface="Cambria"/>
                <a:cs typeface="Cambria"/>
                <a:sym typeface="Cambria"/>
              </a:rPr>
              <a:t> through </a:t>
            </a:r>
            <a:r>
              <a:rPr b="1" lang="en-IN" sz="1800">
                <a:solidFill>
                  <a:srgbClr val="FF0000"/>
                </a:solidFill>
                <a:latin typeface="Cambria"/>
                <a:ea typeface="Cambria"/>
                <a:cs typeface="Cambria"/>
                <a:sym typeface="Cambria"/>
              </a:rPr>
              <a:t>access points, smart phones, base stations, switches, servers, and routers.</a:t>
            </a:r>
            <a:endParaRPr/>
          </a:p>
          <a:p>
            <a:pPr indent="0" lvl="0" marL="0" marR="0" rtl="0" algn="just">
              <a:spcBef>
                <a:spcPts val="0"/>
              </a:spcBef>
              <a:spcAft>
                <a:spcPts val="0"/>
              </a:spcAft>
              <a:buNone/>
            </a:pPr>
            <a:r>
              <a:t/>
            </a:r>
            <a:endParaRPr b="1" sz="1800">
              <a:solidFill>
                <a:srgbClr val="FF0000"/>
              </a:solidFill>
              <a:latin typeface="Cambria"/>
              <a:ea typeface="Cambria"/>
              <a:cs typeface="Cambria"/>
              <a:sym typeface="Cambria"/>
            </a:endParaRPr>
          </a:p>
          <a:p>
            <a:pPr indent="0" lvl="0" marL="0" marR="0" rtl="0" algn="just">
              <a:spcBef>
                <a:spcPts val="0"/>
              </a:spcBef>
              <a:spcAft>
                <a:spcPts val="0"/>
              </a:spcAft>
              <a:buNone/>
            </a:pPr>
            <a:r>
              <a:rPr b="1" lang="en-IN" sz="1800">
                <a:solidFill>
                  <a:srgbClr val="FF66CC"/>
                </a:solidFill>
                <a:latin typeface="Cambria"/>
                <a:ea typeface="Cambria"/>
                <a:cs typeface="Cambria"/>
                <a:sym typeface="Cambria"/>
              </a:rPr>
              <a:t>Devices are IOT devices and data send to fog devices ; where they do some processing and then it sends to cloud.</a:t>
            </a:r>
            <a:endParaRPr b="1" sz="1800">
              <a:solidFill>
                <a:srgbClr val="FF66CC"/>
              </a:solidFill>
              <a:latin typeface="Cambria"/>
              <a:ea typeface="Cambria"/>
              <a:cs typeface="Cambria"/>
              <a:sym typeface="Cambria"/>
            </a:endParaRPr>
          </a:p>
        </p:txBody>
      </p:sp>
      <p:pic>
        <p:nvPicPr>
          <p:cNvPr id="598" name="Google Shape;598;p93"/>
          <p:cNvPicPr preferRelativeResize="0"/>
          <p:nvPr>
            <p:ph idx="1" type="body"/>
          </p:nvPr>
        </p:nvPicPr>
        <p:blipFill rotWithShape="1">
          <a:blip r:embed="rId3">
            <a:alphaModFix/>
          </a:blip>
          <a:srcRect b="0" l="0" r="0" t="0"/>
          <a:stretch/>
        </p:blipFill>
        <p:spPr>
          <a:xfrm>
            <a:off x="702982" y="1585732"/>
            <a:ext cx="6716390" cy="1770925"/>
          </a:xfrm>
          <a:prstGeom prst="rect">
            <a:avLst/>
          </a:prstGeom>
          <a:noFill/>
          <a:ln>
            <a:noFill/>
          </a:ln>
        </p:spPr>
      </p:pic>
      <p:pic>
        <p:nvPicPr>
          <p:cNvPr id="599" name="Google Shape;599;p93"/>
          <p:cNvPicPr preferRelativeResize="0"/>
          <p:nvPr/>
        </p:nvPicPr>
        <p:blipFill rotWithShape="1">
          <a:blip r:embed="rId4">
            <a:alphaModFix/>
          </a:blip>
          <a:srcRect b="0" l="0" r="0" t="0"/>
          <a:stretch/>
        </p:blipFill>
        <p:spPr>
          <a:xfrm>
            <a:off x="7439207" y="1560352"/>
            <a:ext cx="4413269" cy="17811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94"/>
          <p:cNvSpPr txBox="1"/>
          <p:nvPr>
            <p:ph type="title"/>
          </p:nvPr>
        </p:nvSpPr>
        <p:spPr>
          <a:xfrm>
            <a:off x="838200" y="365126"/>
            <a:ext cx="10515600" cy="838642"/>
          </a:xfrm>
          <a:prstGeom prst="rect">
            <a:avLst/>
          </a:prstGeom>
          <a:solidFill>
            <a:srgbClr val="D47DF1"/>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Font typeface="Cambria"/>
              <a:buNone/>
            </a:pPr>
            <a:r>
              <a:rPr b="1" lang="en-IN">
                <a:solidFill>
                  <a:srgbClr val="FF0000"/>
                </a:solidFill>
                <a:latin typeface="Cambria"/>
                <a:ea typeface="Cambria"/>
                <a:cs typeface="Cambria"/>
                <a:sym typeface="Cambria"/>
              </a:rPr>
              <a:t>Fog </a:t>
            </a:r>
            <a:r>
              <a:rPr b="1" lang="en-IN" sz="2400">
                <a:solidFill>
                  <a:schemeClr val="accent1"/>
                </a:solidFill>
                <a:latin typeface="Cambria"/>
                <a:ea typeface="Cambria"/>
                <a:cs typeface="Cambria"/>
                <a:sym typeface="Cambria"/>
              </a:rPr>
              <a:t>Computing(Distributed computing</a:t>
            </a:r>
            <a:r>
              <a:rPr b="1" lang="en-IN">
                <a:solidFill>
                  <a:srgbClr val="FF0000"/>
                </a:solidFill>
                <a:latin typeface="Cambria"/>
                <a:ea typeface="Cambria"/>
                <a:cs typeface="Cambria"/>
                <a:sym typeface="Cambria"/>
              </a:rPr>
              <a:t>)</a:t>
            </a:r>
            <a:endParaRPr/>
          </a:p>
        </p:txBody>
      </p:sp>
      <p:pic>
        <p:nvPicPr>
          <p:cNvPr id="605" name="Google Shape;605;p94"/>
          <p:cNvPicPr preferRelativeResize="0"/>
          <p:nvPr>
            <p:ph idx="1" type="body"/>
          </p:nvPr>
        </p:nvPicPr>
        <p:blipFill rotWithShape="1">
          <a:blip r:embed="rId3">
            <a:alphaModFix/>
          </a:blip>
          <a:srcRect b="0" l="0" r="0" t="0"/>
          <a:stretch/>
        </p:blipFill>
        <p:spPr>
          <a:xfrm>
            <a:off x="852729" y="1518343"/>
            <a:ext cx="8661661" cy="20764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95"/>
          <p:cNvSpPr txBox="1"/>
          <p:nvPr>
            <p:ph type="title"/>
          </p:nvPr>
        </p:nvSpPr>
        <p:spPr>
          <a:xfrm>
            <a:off x="838200" y="365126"/>
            <a:ext cx="10515600" cy="715530"/>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Fog Computing</a:t>
            </a:r>
            <a:endParaRPr b="1" sz="4000">
              <a:solidFill>
                <a:srgbClr val="FF0000"/>
              </a:solidFill>
              <a:latin typeface="Cambria"/>
              <a:ea typeface="Cambria"/>
              <a:cs typeface="Cambria"/>
              <a:sym typeface="Cambria"/>
            </a:endParaRPr>
          </a:p>
        </p:txBody>
      </p:sp>
      <p:sp>
        <p:nvSpPr>
          <p:cNvPr id="611" name="Google Shape;611;p95"/>
          <p:cNvSpPr txBox="1"/>
          <p:nvPr>
            <p:ph idx="1" type="body"/>
          </p:nvPr>
        </p:nvSpPr>
        <p:spPr>
          <a:xfrm>
            <a:off x="838200" y="1175657"/>
            <a:ext cx="10515600" cy="5001306"/>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accent1"/>
              </a:buClr>
              <a:buSzPts val="1800"/>
              <a:buChar char="•"/>
            </a:pPr>
            <a:r>
              <a:rPr lang="en-IN" sz="1800">
                <a:solidFill>
                  <a:schemeClr val="accent1"/>
                </a:solidFill>
                <a:latin typeface="Cambria"/>
                <a:ea typeface="Cambria"/>
                <a:cs typeface="Cambria"/>
                <a:sym typeface="Cambria"/>
              </a:rPr>
              <a:t>The main </a:t>
            </a:r>
            <a:r>
              <a:rPr b="1" lang="en-IN" sz="1800">
                <a:solidFill>
                  <a:schemeClr val="accent1"/>
                </a:solidFill>
                <a:latin typeface="Cambria"/>
                <a:ea typeface="Cambria"/>
                <a:cs typeface="Cambria"/>
                <a:sym typeface="Cambria"/>
              </a:rPr>
              <a:t>difference between fog computing and cloud computing</a:t>
            </a:r>
            <a:r>
              <a:rPr lang="en-IN" sz="1800">
                <a:solidFill>
                  <a:schemeClr val="accent1"/>
                </a:solidFill>
                <a:latin typeface="Cambria"/>
                <a:ea typeface="Cambria"/>
                <a:cs typeface="Cambria"/>
                <a:sym typeface="Cambria"/>
              </a:rPr>
              <a:t> is that </a:t>
            </a:r>
            <a:r>
              <a:rPr b="1" lang="en-IN" sz="1800">
                <a:solidFill>
                  <a:srgbClr val="BE1598"/>
                </a:solidFill>
                <a:latin typeface="Cambria"/>
                <a:ea typeface="Cambria"/>
                <a:cs typeface="Cambria"/>
                <a:sym typeface="Cambria"/>
              </a:rPr>
              <a:t>cloud is a centralized system</a:t>
            </a:r>
            <a:r>
              <a:rPr lang="en-IN" sz="1800">
                <a:solidFill>
                  <a:srgbClr val="BE1598"/>
                </a:solidFill>
                <a:latin typeface="Cambria"/>
                <a:ea typeface="Cambria"/>
                <a:cs typeface="Cambria"/>
                <a:sym typeface="Cambria"/>
              </a:rPr>
              <a:t>,</a:t>
            </a:r>
            <a:r>
              <a:rPr lang="en-IN" sz="1800">
                <a:solidFill>
                  <a:schemeClr val="accent1"/>
                </a:solidFill>
                <a:latin typeface="Cambria"/>
                <a:ea typeface="Cambria"/>
                <a:cs typeface="Cambria"/>
                <a:sym typeface="Cambria"/>
              </a:rPr>
              <a:t> while the </a:t>
            </a:r>
            <a:r>
              <a:rPr b="1" lang="en-IN" sz="1800">
                <a:solidFill>
                  <a:schemeClr val="accent1"/>
                </a:solidFill>
                <a:latin typeface="Cambria"/>
                <a:ea typeface="Cambria"/>
                <a:cs typeface="Cambria"/>
                <a:sym typeface="Cambria"/>
              </a:rPr>
              <a:t>fog</a:t>
            </a:r>
            <a:r>
              <a:rPr lang="en-IN" sz="1800">
                <a:solidFill>
                  <a:schemeClr val="accent1"/>
                </a:solidFill>
                <a:latin typeface="Cambria"/>
                <a:ea typeface="Cambria"/>
                <a:cs typeface="Cambria"/>
                <a:sym typeface="Cambria"/>
              </a:rPr>
              <a:t> is a </a:t>
            </a:r>
            <a:r>
              <a:rPr b="1" lang="en-IN" sz="1800">
                <a:solidFill>
                  <a:srgbClr val="BE1598"/>
                </a:solidFill>
                <a:latin typeface="Cambria"/>
                <a:ea typeface="Cambria"/>
                <a:cs typeface="Cambria"/>
                <a:sym typeface="Cambria"/>
              </a:rPr>
              <a:t>distributed decentralized infrastructur</a:t>
            </a:r>
            <a:r>
              <a:rPr lang="en-IN" sz="1800">
                <a:solidFill>
                  <a:schemeClr val="accent1"/>
                </a:solidFill>
                <a:latin typeface="Cambria"/>
                <a:ea typeface="Cambria"/>
                <a:cs typeface="Cambria"/>
                <a:sym typeface="Cambria"/>
              </a:rPr>
              <a:t>e. </a:t>
            </a:r>
            <a:endParaRPr b="1" sz="1800">
              <a:solidFill>
                <a:schemeClr val="accent1"/>
              </a:solidFill>
              <a:latin typeface="Cambria"/>
              <a:ea typeface="Cambria"/>
              <a:cs typeface="Cambria"/>
              <a:sym typeface="Cambria"/>
            </a:endParaRPr>
          </a:p>
          <a:p>
            <a:pPr indent="-228600" lvl="0" marL="228600" rtl="0" algn="just">
              <a:lnSpc>
                <a:spcPct val="150000"/>
              </a:lnSpc>
              <a:spcBef>
                <a:spcPts val="1000"/>
              </a:spcBef>
              <a:spcAft>
                <a:spcPts val="0"/>
              </a:spcAft>
              <a:buClr>
                <a:schemeClr val="accent1"/>
              </a:buClr>
              <a:buSzPts val="1800"/>
              <a:buChar char="•"/>
            </a:pPr>
            <a:r>
              <a:rPr b="1" lang="en-IN" sz="1800">
                <a:solidFill>
                  <a:schemeClr val="accent1"/>
                </a:solidFill>
                <a:latin typeface="Cambria"/>
                <a:ea typeface="Cambria"/>
                <a:cs typeface="Cambria"/>
                <a:sym typeface="Cambria"/>
              </a:rPr>
              <a:t>Fog computing</a:t>
            </a:r>
            <a:r>
              <a:rPr lang="en-IN" sz="1800">
                <a:solidFill>
                  <a:schemeClr val="accent1"/>
                </a:solidFill>
                <a:latin typeface="Cambria"/>
                <a:ea typeface="Cambria"/>
                <a:cs typeface="Cambria"/>
                <a:sym typeface="Cambria"/>
              </a:rPr>
              <a:t> is a mediator </a:t>
            </a:r>
            <a:r>
              <a:rPr b="1" lang="en-IN" sz="1800">
                <a:solidFill>
                  <a:schemeClr val="accent1"/>
                </a:solidFill>
                <a:latin typeface="Cambria"/>
                <a:ea typeface="Cambria"/>
                <a:cs typeface="Cambria"/>
                <a:sym typeface="Cambria"/>
              </a:rPr>
              <a:t>between</a:t>
            </a:r>
            <a:r>
              <a:rPr lang="en-IN" sz="1800">
                <a:solidFill>
                  <a:schemeClr val="accent1"/>
                </a:solidFill>
                <a:latin typeface="Cambria"/>
                <a:ea typeface="Cambria"/>
                <a:cs typeface="Cambria"/>
                <a:sym typeface="Cambria"/>
              </a:rPr>
              <a:t> hardware and remote servers.</a:t>
            </a:r>
            <a:endParaRPr sz="1800">
              <a:solidFill>
                <a:schemeClr val="accent1"/>
              </a:solidFill>
              <a:latin typeface="Cambria"/>
              <a:ea typeface="Cambria"/>
              <a:cs typeface="Cambria"/>
              <a:sym typeface="Cambria"/>
            </a:endParaRPr>
          </a:p>
          <a:p>
            <a:pPr indent="-228600" lvl="0" marL="228600" rtl="0" algn="just">
              <a:lnSpc>
                <a:spcPct val="150000"/>
              </a:lnSpc>
              <a:spcBef>
                <a:spcPts val="1000"/>
              </a:spcBef>
              <a:spcAft>
                <a:spcPts val="0"/>
              </a:spcAft>
              <a:buClr>
                <a:schemeClr val="accent1"/>
              </a:buClr>
              <a:buSzPts val="1800"/>
              <a:buChar char="•"/>
            </a:pPr>
            <a:r>
              <a:rPr b="1" lang="en-IN" sz="1800">
                <a:solidFill>
                  <a:schemeClr val="accent1"/>
                </a:solidFill>
                <a:latin typeface="Cambria"/>
                <a:ea typeface="Cambria"/>
                <a:cs typeface="Cambria"/>
                <a:sym typeface="Cambria"/>
              </a:rPr>
              <a:t>cloud</a:t>
            </a:r>
            <a:r>
              <a:rPr lang="en-IN" sz="1800">
                <a:solidFill>
                  <a:schemeClr val="accent1"/>
                </a:solidFill>
                <a:latin typeface="Cambria"/>
                <a:ea typeface="Cambria"/>
                <a:cs typeface="Cambria"/>
                <a:sym typeface="Cambria"/>
              </a:rPr>
              <a:t> and </a:t>
            </a:r>
            <a:r>
              <a:rPr b="1" lang="en-IN" sz="1800">
                <a:solidFill>
                  <a:schemeClr val="accent1"/>
                </a:solidFill>
                <a:latin typeface="Cambria"/>
                <a:ea typeface="Cambria"/>
                <a:cs typeface="Cambria"/>
                <a:sym typeface="Cambria"/>
              </a:rPr>
              <a:t>fog computing</a:t>
            </a:r>
            <a:r>
              <a:rPr lang="en-IN" sz="1800">
                <a:solidFill>
                  <a:schemeClr val="accent1"/>
                </a:solidFill>
                <a:latin typeface="Cambria"/>
                <a:ea typeface="Cambria"/>
                <a:cs typeface="Cambria"/>
                <a:sym typeface="Cambria"/>
              </a:rPr>
              <a:t> </a:t>
            </a:r>
            <a:r>
              <a:rPr b="1" lang="en-IN" sz="1800">
                <a:solidFill>
                  <a:srgbClr val="BE1598"/>
                </a:solidFill>
                <a:latin typeface="Cambria"/>
                <a:ea typeface="Cambria"/>
                <a:cs typeface="Cambria"/>
                <a:sym typeface="Cambria"/>
              </a:rPr>
              <a:t>both offer end users </a:t>
            </a:r>
            <a:r>
              <a:rPr b="1" lang="en-IN" sz="1800" u="sng">
                <a:solidFill>
                  <a:srgbClr val="BE1598"/>
                </a:solidFill>
                <a:latin typeface="Cambria"/>
                <a:ea typeface="Cambria"/>
                <a:cs typeface="Cambria"/>
                <a:sym typeface="Cambria"/>
              </a:rPr>
              <a:t>data, storage, computation </a:t>
            </a:r>
            <a:r>
              <a:rPr b="1" lang="en-IN" sz="1800">
                <a:solidFill>
                  <a:srgbClr val="BE1598"/>
                </a:solidFill>
                <a:latin typeface="Cambria"/>
                <a:ea typeface="Cambria"/>
                <a:cs typeface="Cambria"/>
                <a:sym typeface="Cambria"/>
              </a:rPr>
              <a:t>and application services</a:t>
            </a:r>
            <a:r>
              <a:rPr lang="en-IN" sz="1800">
                <a:solidFill>
                  <a:schemeClr val="accent1"/>
                </a:solidFill>
                <a:latin typeface="Cambria"/>
                <a:ea typeface="Cambria"/>
                <a:cs typeface="Cambria"/>
                <a:sym typeface="Cambria"/>
              </a:rPr>
              <a:t>, but </a:t>
            </a:r>
            <a:r>
              <a:rPr b="1" lang="en-IN" sz="1800">
                <a:solidFill>
                  <a:schemeClr val="accent1"/>
                </a:solidFill>
                <a:latin typeface="Cambria"/>
                <a:ea typeface="Cambria"/>
                <a:cs typeface="Cambria"/>
                <a:sym typeface="Cambria"/>
              </a:rPr>
              <a:t>fog computing</a:t>
            </a:r>
            <a:r>
              <a:rPr lang="en-IN" sz="1800">
                <a:solidFill>
                  <a:schemeClr val="accent1"/>
                </a:solidFill>
                <a:latin typeface="Cambria"/>
                <a:ea typeface="Cambria"/>
                <a:cs typeface="Cambria"/>
                <a:sym typeface="Cambria"/>
              </a:rPr>
              <a:t> is in much closer proximity to end users and better supports mobility. </a:t>
            </a:r>
            <a:endParaRPr sz="1800">
              <a:solidFill>
                <a:schemeClr val="accent1"/>
              </a:solidFill>
              <a:latin typeface="Cambria"/>
              <a:ea typeface="Cambria"/>
              <a:cs typeface="Cambria"/>
              <a:sym typeface="Cambria"/>
            </a:endParaRPr>
          </a:p>
          <a:p>
            <a:pPr indent="-228600" lvl="0" marL="228600" rtl="0" algn="just">
              <a:lnSpc>
                <a:spcPct val="150000"/>
              </a:lnSpc>
              <a:spcBef>
                <a:spcPts val="1000"/>
              </a:spcBef>
              <a:spcAft>
                <a:spcPts val="0"/>
              </a:spcAft>
              <a:buClr>
                <a:srgbClr val="FF0000"/>
              </a:buClr>
              <a:buSzPts val="1800"/>
              <a:buChar char="•"/>
            </a:pPr>
            <a:r>
              <a:rPr b="1" lang="en-IN" sz="1800">
                <a:solidFill>
                  <a:srgbClr val="FF0000"/>
                </a:solidFill>
                <a:latin typeface="Cambria"/>
                <a:ea typeface="Cambria"/>
                <a:cs typeface="Cambria"/>
                <a:sym typeface="Cambria"/>
              </a:rPr>
              <a:t>To be clear, </a:t>
            </a:r>
            <a:r>
              <a:rPr b="1" lang="en-IN" sz="1800">
                <a:solidFill>
                  <a:schemeClr val="accent1"/>
                </a:solidFill>
                <a:latin typeface="Cambria"/>
                <a:ea typeface="Cambria"/>
                <a:cs typeface="Cambria"/>
                <a:sym typeface="Cambria"/>
              </a:rPr>
              <a:t>fog computing will</a:t>
            </a:r>
            <a:r>
              <a:rPr lang="en-IN" sz="1800">
                <a:solidFill>
                  <a:schemeClr val="accent1"/>
                </a:solidFill>
                <a:latin typeface="Cambria"/>
                <a:ea typeface="Cambria"/>
                <a:cs typeface="Cambria"/>
                <a:sym typeface="Cambria"/>
              </a:rPr>
              <a:t> not </a:t>
            </a:r>
            <a:r>
              <a:rPr b="1" lang="en-IN" sz="1800">
                <a:solidFill>
                  <a:schemeClr val="accent1"/>
                </a:solidFill>
                <a:latin typeface="Cambria"/>
                <a:ea typeface="Cambria"/>
                <a:cs typeface="Cambria"/>
                <a:sym typeface="Cambria"/>
              </a:rPr>
              <a:t>replace cloud computing</a:t>
            </a:r>
            <a:r>
              <a:rPr lang="en-IN" sz="1800">
                <a:solidFill>
                  <a:schemeClr val="accent1"/>
                </a:solidFill>
                <a:latin typeface="Cambria"/>
                <a:ea typeface="Cambria"/>
                <a:cs typeface="Cambria"/>
                <a:sym typeface="Cambria"/>
              </a:rPr>
              <a:t> altogether; rather, it's a supplement to the </a:t>
            </a:r>
            <a:r>
              <a:rPr b="1" lang="en-IN" sz="1800">
                <a:solidFill>
                  <a:schemeClr val="accent1"/>
                </a:solidFill>
                <a:latin typeface="Cambria"/>
                <a:ea typeface="Cambria"/>
                <a:cs typeface="Cambria"/>
                <a:sym typeface="Cambria"/>
              </a:rPr>
              <a:t>cloud</a:t>
            </a:r>
            <a:r>
              <a:rPr lang="en-IN" sz="1800">
                <a:solidFill>
                  <a:schemeClr val="accent1"/>
                </a:solidFill>
                <a:latin typeface="Cambria"/>
                <a:ea typeface="Cambria"/>
                <a:cs typeface="Cambria"/>
                <a:sym typeface="Cambria"/>
              </a:rPr>
              <a:t>.</a:t>
            </a:r>
            <a:endParaRPr/>
          </a:p>
          <a:p>
            <a:pPr indent="-228600" lvl="0" marL="228600" rtl="0" algn="just">
              <a:lnSpc>
                <a:spcPct val="150000"/>
              </a:lnSpc>
              <a:spcBef>
                <a:spcPts val="1000"/>
              </a:spcBef>
              <a:spcAft>
                <a:spcPts val="0"/>
              </a:spcAft>
              <a:buClr>
                <a:schemeClr val="accent1"/>
              </a:buClr>
              <a:buSzPts val="1800"/>
              <a:buChar char="•"/>
            </a:pPr>
            <a:r>
              <a:rPr lang="en-IN" sz="1800">
                <a:solidFill>
                  <a:schemeClr val="accent1"/>
                </a:solidFill>
                <a:latin typeface="Cambria"/>
                <a:ea typeface="Cambria"/>
                <a:cs typeface="Cambria"/>
                <a:sym typeface="Cambria"/>
              </a:rPr>
              <a:t>Fog and cloud computing are interconnected. </a:t>
            </a:r>
            <a:r>
              <a:rPr b="1" lang="en-IN" sz="1800">
                <a:solidFill>
                  <a:schemeClr val="accent1"/>
                </a:solidFill>
                <a:latin typeface="Cambria"/>
                <a:ea typeface="Cambria"/>
                <a:cs typeface="Cambria"/>
                <a:sym typeface="Cambria"/>
              </a:rPr>
              <a:t>In nature, fog is closer to the earth than clouds; in the technological world, it is just the same, fog is closer to end-users, bringing cloud capabilities down to the ground.</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6"/>
          <p:cNvSpPr txBox="1"/>
          <p:nvPr>
            <p:ph type="title"/>
          </p:nvPr>
        </p:nvSpPr>
        <p:spPr>
          <a:xfrm>
            <a:off x="838200" y="365125"/>
            <a:ext cx="10515600" cy="1325563"/>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11. Conclusion</a:t>
            </a:r>
            <a:endParaRPr b="1" sz="4000">
              <a:solidFill>
                <a:srgbClr val="FF0000"/>
              </a:solidFill>
              <a:latin typeface="Cambria"/>
              <a:ea typeface="Cambria"/>
              <a:cs typeface="Cambria"/>
              <a:sym typeface="Cambria"/>
            </a:endParaRPr>
          </a:p>
        </p:txBody>
      </p:sp>
      <p:sp>
        <p:nvSpPr>
          <p:cNvPr id="617" name="Google Shape;617;p9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00B0F0"/>
              </a:buClr>
              <a:buSzPts val="2000"/>
              <a:buChar char="•"/>
            </a:pPr>
            <a:r>
              <a:rPr b="1" lang="en-IN" sz="2000">
                <a:solidFill>
                  <a:srgbClr val="00B0F0"/>
                </a:solidFill>
                <a:latin typeface="Cambria"/>
                <a:ea typeface="Cambria"/>
                <a:cs typeface="Cambria"/>
                <a:sym typeface="Cambria"/>
              </a:rPr>
              <a:t>Cloud Computing </a:t>
            </a:r>
            <a:r>
              <a:rPr lang="en-IN" sz="2000">
                <a:solidFill>
                  <a:srgbClr val="272727"/>
                </a:solidFill>
                <a:latin typeface="Cambria"/>
                <a:ea typeface="Cambria"/>
                <a:cs typeface="Cambria"/>
                <a:sym typeface="Cambria"/>
              </a:rPr>
              <a:t>is helping a lot in business whether it is a small or large. </a:t>
            </a:r>
            <a:endParaRPr sz="2000">
              <a:solidFill>
                <a:srgbClr val="272727"/>
              </a:solidFill>
              <a:latin typeface="Cambria"/>
              <a:ea typeface="Cambria"/>
              <a:cs typeface="Cambria"/>
              <a:sym typeface="Cambria"/>
            </a:endParaRPr>
          </a:p>
          <a:p>
            <a:pPr indent="-101600" lvl="0" marL="228600" rtl="0" algn="just">
              <a:lnSpc>
                <a:spcPct val="90000"/>
              </a:lnSpc>
              <a:spcBef>
                <a:spcPts val="1000"/>
              </a:spcBef>
              <a:spcAft>
                <a:spcPts val="0"/>
              </a:spcAft>
              <a:buClr>
                <a:schemeClr val="dk1"/>
              </a:buClr>
              <a:buSzPts val="2000"/>
              <a:buNone/>
            </a:pPr>
            <a:r>
              <a:t/>
            </a:r>
            <a:endParaRPr b="1" sz="2000">
              <a:solidFill>
                <a:srgbClr val="272727"/>
              </a:solidFill>
              <a:latin typeface="Cambria"/>
              <a:ea typeface="Cambria"/>
              <a:cs typeface="Cambria"/>
              <a:sym typeface="Cambria"/>
            </a:endParaRPr>
          </a:p>
          <a:p>
            <a:pPr indent="-228600" lvl="0" marL="228600" rtl="0" algn="just">
              <a:lnSpc>
                <a:spcPct val="90000"/>
              </a:lnSpc>
              <a:spcBef>
                <a:spcPts val="1000"/>
              </a:spcBef>
              <a:spcAft>
                <a:spcPts val="0"/>
              </a:spcAft>
              <a:buClr>
                <a:srgbClr val="272727"/>
              </a:buClr>
              <a:buSzPts val="2000"/>
              <a:buChar char="•"/>
            </a:pPr>
            <a:r>
              <a:rPr b="1" lang="en-IN" sz="2000">
                <a:solidFill>
                  <a:srgbClr val="272727"/>
                </a:solidFill>
                <a:latin typeface="Cambria"/>
                <a:ea typeface="Cambria"/>
                <a:cs typeface="Cambria"/>
                <a:sym typeface="Cambria"/>
              </a:rPr>
              <a:t>These Cloud Service Providers companies provide </a:t>
            </a:r>
            <a:r>
              <a:rPr b="1" lang="en-IN" sz="2000">
                <a:solidFill>
                  <a:srgbClr val="BE1598"/>
                </a:solidFill>
                <a:latin typeface="Cambria"/>
                <a:ea typeface="Cambria"/>
                <a:cs typeface="Cambria"/>
                <a:sym typeface="Cambria"/>
              </a:rPr>
              <a:t>storage</a:t>
            </a:r>
            <a:r>
              <a:rPr b="1" lang="en-IN" sz="2000">
                <a:solidFill>
                  <a:srgbClr val="272727"/>
                </a:solidFill>
                <a:latin typeface="Cambria"/>
                <a:ea typeface="Cambria"/>
                <a:cs typeface="Cambria"/>
                <a:sym typeface="Cambria"/>
              </a:rPr>
              <a:t>, database server, </a:t>
            </a:r>
            <a:r>
              <a:rPr b="1" lang="en-IN" sz="2000">
                <a:solidFill>
                  <a:srgbClr val="BE1598"/>
                </a:solidFill>
                <a:latin typeface="Cambria"/>
                <a:ea typeface="Cambria"/>
                <a:cs typeface="Cambria"/>
                <a:sym typeface="Cambria"/>
              </a:rPr>
              <a:t>networking </a:t>
            </a:r>
            <a:r>
              <a:rPr b="1" lang="en-IN" sz="2000">
                <a:solidFill>
                  <a:srgbClr val="272727"/>
                </a:solidFill>
                <a:latin typeface="Cambria"/>
                <a:ea typeface="Cambria"/>
                <a:cs typeface="Cambria"/>
                <a:sym typeface="Cambria"/>
              </a:rPr>
              <a:t>and the </a:t>
            </a:r>
            <a:r>
              <a:rPr b="1" lang="en-IN" sz="2000">
                <a:solidFill>
                  <a:srgbClr val="BE1598"/>
                </a:solidFill>
                <a:latin typeface="Cambria"/>
                <a:ea typeface="Cambria"/>
                <a:cs typeface="Cambria"/>
                <a:sym typeface="Cambria"/>
              </a:rPr>
              <a:t>software</a:t>
            </a:r>
            <a:r>
              <a:rPr b="1" lang="en-IN" sz="2000">
                <a:solidFill>
                  <a:srgbClr val="272727"/>
                </a:solidFill>
                <a:latin typeface="Cambria"/>
                <a:ea typeface="Cambria"/>
                <a:cs typeface="Cambria"/>
                <a:sym typeface="Cambria"/>
              </a:rPr>
              <a:t> through which the business can increase.</a:t>
            </a:r>
            <a:r>
              <a:rPr lang="en-IN" sz="2000">
                <a:solidFill>
                  <a:srgbClr val="272727"/>
                </a:solidFill>
                <a:latin typeface="Cambria"/>
                <a:ea typeface="Cambria"/>
                <a:cs typeface="Cambria"/>
                <a:sym typeface="Cambria"/>
              </a:rPr>
              <a:t> </a:t>
            </a:r>
            <a:endParaRPr sz="2000">
              <a:solidFill>
                <a:srgbClr val="272727"/>
              </a:solidFill>
              <a:latin typeface="Cambria"/>
              <a:ea typeface="Cambria"/>
              <a:cs typeface="Cambria"/>
              <a:sym typeface="Cambria"/>
            </a:endParaRPr>
          </a:p>
          <a:p>
            <a:pPr indent="-101600" lvl="0" marL="228600" rtl="0" algn="just">
              <a:lnSpc>
                <a:spcPct val="90000"/>
              </a:lnSpc>
              <a:spcBef>
                <a:spcPts val="1000"/>
              </a:spcBef>
              <a:spcAft>
                <a:spcPts val="0"/>
              </a:spcAft>
              <a:buClr>
                <a:schemeClr val="dk1"/>
              </a:buClr>
              <a:buSzPts val="2000"/>
              <a:buNone/>
            </a:pPr>
            <a:r>
              <a:t/>
            </a:r>
            <a:endParaRPr sz="2000">
              <a:solidFill>
                <a:srgbClr val="272727"/>
              </a:solidFill>
              <a:latin typeface="Cambria"/>
              <a:ea typeface="Cambria"/>
              <a:cs typeface="Cambria"/>
              <a:sym typeface="Cambria"/>
            </a:endParaRPr>
          </a:p>
          <a:p>
            <a:pPr indent="-228600" lvl="0" marL="228600" rtl="0" algn="just">
              <a:lnSpc>
                <a:spcPct val="90000"/>
              </a:lnSpc>
              <a:spcBef>
                <a:spcPts val="1000"/>
              </a:spcBef>
              <a:spcAft>
                <a:spcPts val="0"/>
              </a:spcAft>
              <a:buClr>
                <a:srgbClr val="272727"/>
              </a:buClr>
              <a:buSzPts val="2000"/>
              <a:buChar char="•"/>
            </a:pPr>
            <a:r>
              <a:rPr lang="en-IN" sz="2000">
                <a:solidFill>
                  <a:srgbClr val="272727"/>
                </a:solidFill>
                <a:latin typeface="Cambria"/>
                <a:ea typeface="Cambria"/>
                <a:cs typeface="Cambria"/>
                <a:sym typeface="Cambria"/>
              </a:rPr>
              <a:t>So a customer can choose the company which is most suitable for their business and their requirement.</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7"/>
          <p:cNvSpPr txBox="1"/>
          <p:nvPr>
            <p:ph type="title"/>
          </p:nvPr>
        </p:nvSpPr>
        <p:spPr>
          <a:xfrm>
            <a:off x="838200" y="365125"/>
            <a:ext cx="10515600" cy="1325563"/>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CCL Mini Project Guidelines</a:t>
            </a:r>
            <a:endParaRPr b="1" sz="4000">
              <a:solidFill>
                <a:srgbClr val="FF0000"/>
              </a:solidFill>
              <a:latin typeface="Cambria"/>
              <a:ea typeface="Cambria"/>
              <a:cs typeface="Cambria"/>
              <a:sym typeface="Cambria"/>
            </a:endParaRPr>
          </a:p>
        </p:txBody>
      </p:sp>
      <p:sp>
        <p:nvSpPr>
          <p:cNvPr id="623" name="Google Shape;623;p9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accent1"/>
              </a:buClr>
              <a:buSzPts val="2000"/>
              <a:buChar char="•"/>
            </a:pPr>
            <a:r>
              <a:rPr b="1" lang="en-IN" sz="2000">
                <a:solidFill>
                  <a:schemeClr val="accent1"/>
                </a:solidFill>
                <a:latin typeface="Cambria"/>
                <a:ea typeface="Cambria"/>
                <a:cs typeface="Cambria"/>
                <a:sym typeface="Cambria"/>
              </a:rPr>
              <a:t>To prepare CCL mini project report, use same format as per your final year project report format</a:t>
            </a:r>
            <a:endParaRPr/>
          </a:p>
          <a:p>
            <a:pPr indent="-101600" lvl="0" marL="228600" rtl="0" algn="just">
              <a:lnSpc>
                <a:spcPct val="90000"/>
              </a:lnSpc>
              <a:spcBef>
                <a:spcPts val="1000"/>
              </a:spcBef>
              <a:spcAft>
                <a:spcPts val="0"/>
              </a:spcAft>
              <a:buClr>
                <a:schemeClr val="dk1"/>
              </a:buClr>
              <a:buSzPts val="2000"/>
              <a:buNone/>
            </a:pPr>
            <a:r>
              <a:t/>
            </a:r>
            <a:endParaRPr b="1" sz="2000">
              <a:solidFill>
                <a:schemeClr val="accent1"/>
              </a:solidFill>
              <a:latin typeface="Cambria"/>
              <a:ea typeface="Cambria"/>
              <a:cs typeface="Cambria"/>
              <a:sym typeface="Cambria"/>
            </a:endParaRPr>
          </a:p>
          <a:p>
            <a:pPr indent="-228600" lvl="0" marL="228600" rtl="0" algn="just">
              <a:lnSpc>
                <a:spcPct val="90000"/>
              </a:lnSpc>
              <a:spcBef>
                <a:spcPts val="1000"/>
              </a:spcBef>
              <a:spcAft>
                <a:spcPts val="0"/>
              </a:spcAft>
              <a:buClr>
                <a:schemeClr val="accent1"/>
              </a:buClr>
              <a:buSzPts val="2000"/>
              <a:buChar char="•"/>
            </a:pPr>
            <a:r>
              <a:rPr b="1" lang="en-IN" sz="2000">
                <a:solidFill>
                  <a:schemeClr val="accent1"/>
                </a:solidFill>
                <a:latin typeface="Cambria"/>
                <a:ea typeface="Cambria"/>
                <a:cs typeface="Cambria"/>
                <a:sym typeface="Cambria"/>
              </a:rPr>
              <a:t>Prepare 5 mins video of project demonstration</a:t>
            </a:r>
            <a:endParaRPr/>
          </a:p>
          <a:p>
            <a:pPr indent="-101600" lvl="0" marL="228600" rtl="0" algn="just">
              <a:lnSpc>
                <a:spcPct val="90000"/>
              </a:lnSpc>
              <a:spcBef>
                <a:spcPts val="1000"/>
              </a:spcBef>
              <a:spcAft>
                <a:spcPts val="0"/>
              </a:spcAft>
              <a:buClr>
                <a:schemeClr val="dk1"/>
              </a:buClr>
              <a:buSzPts val="2000"/>
              <a:buNone/>
            </a:pPr>
            <a:r>
              <a:t/>
            </a:r>
            <a:endParaRPr b="1" sz="2000">
              <a:solidFill>
                <a:schemeClr val="accent1"/>
              </a:solidFill>
              <a:latin typeface="Cambria"/>
              <a:ea typeface="Cambria"/>
              <a:cs typeface="Cambria"/>
              <a:sym typeface="Cambria"/>
            </a:endParaRPr>
          </a:p>
          <a:p>
            <a:pPr indent="-228600" lvl="0" marL="228600" rtl="0" algn="just">
              <a:lnSpc>
                <a:spcPct val="90000"/>
              </a:lnSpc>
              <a:spcBef>
                <a:spcPts val="1000"/>
              </a:spcBef>
              <a:spcAft>
                <a:spcPts val="0"/>
              </a:spcAft>
              <a:buClr>
                <a:schemeClr val="accent1"/>
              </a:buClr>
              <a:buSzPts val="2000"/>
              <a:buChar char="•"/>
            </a:pPr>
            <a:r>
              <a:rPr b="1" lang="en-IN" sz="2000">
                <a:solidFill>
                  <a:schemeClr val="accent1"/>
                </a:solidFill>
                <a:latin typeface="Cambria"/>
                <a:ea typeface="Cambria"/>
                <a:cs typeface="Cambria"/>
                <a:sym typeface="Cambria"/>
              </a:rPr>
              <a:t>Prepare ppt of CCL project and upload on Google classroom</a:t>
            </a:r>
            <a:endParaRPr/>
          </a:p>
          <a:p>
            <a:pPr indent="-101600" lvl="0" marL="228600" rtl="0" algn="just">
              <a:lnSpc>
                <a:spcPct val="90000"/>
              </a:lnSpc>
              <a:spcBef>
                <a:spcPts val="1000"/>
              </a:spcBef>
              <a:spcAft>
                <a:spcPts val="0"/>
              </a:spcAft>
              <a:buClr>
                <a:schemeClr val="dk1"/>
              </a:buClr>
              <a:buSzPts val="2000"/>
              <a:buNone/>
            </a:pPr>
            <a:r>
              <a:t/>
            </a:r>
            <a:endParaRPr b="1" sz="2000">
              <a:solidFill>
                <a:schemeClr val="accent1"/>
              </a:solidFill>
              <a:latin typeface="Cambria"/>
              <a:ea typeface="Cambria"/>
              <a:cs typeface="Cambria"/>
              <a:sym typeface="Cambria"/>
            </a:endParaRPr>
          </a:p>
          <a:p>
            <a:pPr indent="-228600" lvl="0" marL="228600" rtl="0" algn="just">
              <a:lnSpc>
                <a:spcPct val="90000"/>
              </a:lnSpc>
              <a:spcBef>
                <a:spcPts val="1000"/>
              </a:spcBef>
              <a:spcAft>
                <a:spcPts val="0"/>
              </a:spcAft>
              <a:buClr>
                <a:schemeClr val="accent1"/>
              </a:buClr>
              <a:buSzPts val="2000"/>
              <a:buChar char="•"/>
            </a:pPr>
            <a:r>
              <a:rPr b="1" lang="en-IN" sz="2000">
                <a:solidFill>
                  <a:schemeClr val="accent1"/>
                </a:solidFill>
                <a:latin typeface="Cambria"/>
                <a:ea typeface="Cambria"/>
                <a:cs typeface="Cambria"/>
                <a:sym typeface="Cambria"/>
              </a:rPr>
              <a:t>Upload soft copy of report on Google classroom</a:t>
            </a:r>
            <a:endParaRPr/>
          </a:p>
          <a:p>
            <a:pPr indent="-101600" lvl="0" marL="228600" rtl="0" algn="just">
              <a:lnSpc>
                <a:spcPct val="90000"/>
              </a:lnSpc>
              <a:spcBef>
                <a:spcPts val="1000"/>
              </a:spcBef>
              <a:spcAft>
                <a:spcPts val="0"/>
              </a:spcAft>
              <a:buClr>
                <a:schemeClr val="dk1"/>
              </a:buClr>
              <a:buSzPts val="2000"/>
              <a:buNone/>
            </a:pPr>
            <a:r>
              <a:t/>
            </a:r>
            <a:endParaRPr b="1" sz="2000">
              <a:solidFill>
                <a:schemeClr val="accent1"/>
              </a:solidFill>
              <a:latin typeface="Cambria"/>
              <a:ea typeface="Cambria"/>
              <a:cs typeface="Cambria"/>
              <a:sym typeface="Cambria"/>
            </a:endParaRPr>
          </a:p>
          <a:p>
            <a:pPr indent="-228600" lvl="0" marL="228600" rtl="0" algn="just">
              <a:lnSpc>
                <a:spcPct val="90000"/>
              </a:lnSpc>
              <a:spcBef>
                <a:spcPts val="1000"/>
              </a:spcBef>
              <a:spcAft>
                <a:spcPts val="0"/>
              </a:spcAft>
              <a:buClr>
                <a:schemeClr val="dk1"/>
              </a:buClr>
              <a:buSzPts val="2000"/>
              <a:buNone/>
            </a:pPr>
            <a:r>
              <a:t/>
            </a:r>
            <a:endParaRPr sz="2000">
              <a:solidFill>
                <a:srgbClr val="BE1598"/>
              </a:solidFill>
              <a:latin typeface="Cambria"/>
              <a:ea typeface="Cambria"/>
              <a:cs typeface="Cambria"/>
              <a:sym typeface="Cambria"/>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8"/>
          <p:cNvSpPr txBox="1"/>
          <p:nvPr>
            <p:ph type="title"/>
          </p:nvPr>
        </p:nvSpPr>
        <p:spPr>
          <a:xfrm>
            <a:off x="838200" y="365125"/>
            <a:ext cx="10515600" cy="1325563"/>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Google App Engine</a:t>
            </a:r>
            <a:endParaRPr b="1" sz="4000">
              <a:solidFill>
                <a:srgbClr val="FF0000"/>
              </a:solidFill>
              <a:latin typeface="Cambria"/>
              <a:ea typeface="Cambria"/>
              <a:cs typeface="Cambria"/>
              <a:sym typeface="Cambria"/>
            </a:endParaRPr>
          </a:p>
        </p:txBody>
      </p:sp>
      <p:pic>
        <p:nvPicPr>
          <p:cNvPr id="629" name="Google Shape;629;p98"/>
          <p:cNvPicPr preferRelativeResize="0"/>
          <p:nvPr>
            <p:ph idx="1" type="body"/>
          </p:nvPr>
        </p:nvPicPr>
        <p:blipFill rotWithShape="1">
          <a:blip r:embed="rId3">
            <a:alphaModFix/>
          </a:blip>
          <a:srcRect b="0" l="0" r="0" t="0"/>
          <a:stretch/>
        </p:blipFill>
        <p:spPr>
          <a:xfrm>
            <a:off x="949125" y="1805651"/>
            <a:ext cx="10579260" cy="397205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9"/>
          <p:cNvSpPr txBox="1"/>
          <p:nvPr>
            <p:ph type="title"/>
          </p:nvPr>
        </p:nvSpPr>
        <p:spPr>
          <a:xfrm>
            <a:off x="838200" y="365125"/>
            <a:ext cx="10515600" cy="1325563"/>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Google App Engine</a:t>
            </a:r>
            <a:endParaRPr b="1" sz="4000">
              <a:solidFill>
                <a:srgbClr val="FF0000"/>
              </a:solidFill>
              <a:latin typeface="Cambria"/>
              <a:ea typeface="Cambria"/>
              <a:cs typeface="Cambria"/>
              <a:sym typeface="Cambria"/>
            </a:endParaRPr>
          </a:p>
        </p:txBody>
      </p:sp>
      <p:pic>
        <p:nvPicPr>
          <p:cNvPr id="635" name="Google Shape;635;p99"/>
          <p:cNvPicPr preferRelativeResize="0"/>
          <p:nvPr>
            <p:ph idx="1" type="body"/>
          </p:nvPr>
        </p:nvPicPr>
        <p:blipFill rotWithShape="1">
          <a:blip r:embed="rId3">
            <a:alphaModFix/>
          </a:blip>
          <a:srcRect b="0" l="0" r="0" t="0"/>
          <a:stretch/>
        </p:blipFill>
        <p:spPr>
          <a:xfrm>
            <a:off x="902826" y="1817225"/>
            <a:ext cx="10498238" cy="384618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0"/>
          <p:cNvSpPr txBox="1"/>
          <p:nvPr>
            <p:ph type="title"/>
          </p:nvPr>
        </p:nvSpPr>
        <p:spPr>
          <a:xfrm>
            <a:off x="838200" y="365125"/>
            <a:ext cx="10515600" cy="1325563"/>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Google App Engine</a:t>
            </a:r>
            <a:endParaRPr b="1" sz="4000">
              <a:solidFill>
                <a:srgbClr val="FF0000"/>
              </a:solidFill>
              <a:latin typeface="Cambria"/>
              <a:ea typeface="Cambria"/>
              <a:cs typeface="Cambria"/>
              <a:sym typeface="Cambria"/>
            </a:endParaRPr>
          </a:p>
        </p:txBody>
      </p:sp>
      <p:pic>
        <p:nvPicPr>
          <p:cNvPr id="641" name="Google Shape;641;p100"/>
          <p:cNvPicPr preferRelativeResize="0"/>
          <p:nvPr/>
        </p:nvPicPr>
        <p:blipFill rotWithShape="1">
          <a:blip r:embed="rId3">
            <a:alphaModFix/>
          </a:blip>
          <a:srcRect b="0" l="0" r="0" t="0"/>
          <a:stretch/>
        </p:blipFill>
        <p:spPr>
          <a:xfrm>
            <a:off x="810228" y="1724025"/>
            <a:ext cx="10648709" cy="4121190"/>
          </a:xfrm>
          <a:prstGeom prst="rect">
            <a:avLst/>
          </a:prstGeom>
          <a:noFill/>
          <a:ln>
            <a:noFill/>
          </a:ln>
        </p:spPr>
      </p:pic>
      <p:sp>
        <p:nvSpPr>
          <p:cNvPr id="642" name="Google Shape;642;p100"/>
          <p:cNvSpPr txBox="1"/>
          <p:nvPr>
            <p:ph idx="1" type="body"/>
          </p:nvPr>
        </p:nvSpPr>
        <p:spPr>
          <a:xfrm flipH="1" rot="10800000">
            <a:off x="838200" y="1632030"/>
            <a:ext cx="10515600" cy="193595"/>
          </a:xfrm>
          <a:prstGeom prst="rect">
            <a:avLst/>
          </a:prstGeom>
          <a:noFill/>
          <a:ln>
            <a:noFill/>
          </a:ln>
        </p:spPr>
        <p:txBody>
          <a:bodyPr anchorCtr="0" anchor="t" bIns="45700" lIns="91425" spcFirstLastPara="1" rIns="91425" wrap="square" tIns="45700">
            <a:normAutofit fontScale="32500" lnSpcReduction="20000"/>
          </a:bodyPr>
          <a:lstStyle/>
          <a:p>
            <a:pPr indent="-22860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1"/>
          <p:cNvSpPr txBox="1"/>
          <p:nvPr>
            <p:ph type="title"/>
          </p:nvPr>
        </p:nvSpPr>
        <p:spPr>
          <a:xfrm>
            <a:off x="838200" y="365125"/>
            <a:ext cx="10515600" cy="1325563"/>
          </a:xfrm>
          <a:prstGeom prst="rect">
            <a:avLst/>
          </a:prstGeom>
          <a:solidFill>
            <a:srgbClr val="E2A7F6"/>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IN" sz="4000">
                <a:solidFill>
                  <a:srgbClr val="FF0000"/>
                </a:solidFill>
                <a:latin typeface="Cambria"/>
                <a:ea typeface="Cambria"/>
                <a:cs typeface="Cambria"/>
                <a:sym typeface="Cambria"/>
              </a:rPr>
              <a:t>Google App Engine</a:t>
            </a:r>
            <a:endParaRPr b="1" sz="4000">
              <a:solidFill>
                <a:srgbClr val="FF0000"/>
              </a:solidFill>
              <a:latin typeface="Cambria"/>
              <a:ea typeface="Cambria"/>
              <a:cs typeface="Cambria"/>
              <a:sym typeface="Cambria"/>
            </a:endParaRPr>
          </a:p>
        </p:txBody>
      </p:sp>
      <p:pic>
        <p:nvPicPr>
          <p:cNvPr id="648" name="Google Shape;648;p101"/>
          <p:cNvPicPr preferRelativeResize="0"/>
          <p:nvPr>
            <p:ph idx="1" type="body"/>
          </p:nvPr>
        </p:nvPicPr>
        <p:blipFill rotWithShape="1">
          <a:blip r:embed="rId3">
            <a:alphaModFix/>
          </a:blip>
          <a:srcRect b="0" l="0" r="0" t="0"/>
          <a:stretch/>
        </p:blipFill>
        <p:spPr>
          <a:xfrm>
            <a:off x="833378" y="1782502"/>
            <a:ext cx="10602409" cy="24306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838200" y="365124"/>
            <a:ext cx="10939818" cy="6049323"/>
          </a:xfrm>
          <a:prstGeom prst="rect">
            <a:avLst/>
          </a:prstGeom>
          <a:solidFill>
            <a:srgbClr val="ACE0F4"/>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800"/>
              <a:buFont typeface="Cambria"/>
              <a:buNone/>
            </a:pPr>
            <a:r>
              <a:rPr b="1" lang="en-IN" sz="4800">
                <a:solidFill>
                  <a:srgbClr val="002060"/>
                </a:solidFill>
                <a:latin typeface="Cambria"/>
                <a:ea typeface="Cambria"/>
                <a:cs typeface="Cambria"/>
                <a:sym typeface="Cambria"/>
              </a:rPr>
              <a:t>Introduction to Cloud Computing</a:t>
            </a:r>
            <a:endParaRPr b="1" sz="4800">
              <a:solidFill>
                <a:srgbClr val="002060"/>
              </a:solidFill>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
      <a:dk1>
        <a:srgbClr val="C00000"/>
      </a:dk1>
      <a:lt1>
        <a:srgbClr val="FFFFFF"/>
      </a:lt1>
      <a:dk2>
        <a:srgbClr val="92D050"/>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